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820"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12023900" y="3716654"/>
            <a:ext cx="6752650" cy="6752650"/>
          </a:xfrm>
          <a:prstGeom prst="rect">
            <a:avLst/>
          </a:prstGeom>
          <a:noFill/>
          <a:ln>
            <a:noFill/>
          </a:ln>
        </p:spPr>
      </p:pic>
      <p:pic>
        <p:nvPicPr>
          <p:cNvPr id="3" name="Picture 2">
            <a:extLst>
              <a:ext uri="{FF2B5EF4-FFF2-40B4-BE49-F238E27FC236}">
                <a16:creationId xmlns:a16="http://schemas.microsoft.com/office/drawing/2014/main" id="{A8A5138E-C69B-101C-463F-14F1B6A527DB}"/>
              </a:ext>
            </a:extLst>
          </p:cNvPr>
          <p:cNvPicPr>
            <a:picLocks noChangeAspect="1"/>
          </p:cNvPicPr>
          <p:nvPr/>
        </p:nvPicPr>
        <p:blipFill>
          <a:blip r:embed="rId4"/>
          <a:stretch>
            <a:fillRect/>
          </a:stretch>
        </p:blipFill>
        <p:spPr>
          <a:xfrm>
            <a:off x="0" y="0"/>
            <a:ext cx="18288000" cy="10287000"/>
          </a:xfrm>
          <a:prstGeom prst="rect">
            <a:avLst/>
          </a:prstGeom>
        </p:spPr>
      </p:pic>
      <p:sp>
        <p:nvSpPr>
          <p:cNvPr id="4" name="TextBox 3">
            <a:extLst>
              <a:ext uri="{FF2B5EF4-FFF2-40B4-BE49-F238E27FC236}">
                <a16:creationId xmlns:a16="http://schemas.microsoft.com/office/drawing/2014/main" id="{075C64BB-1134-61BE-0AF3-FEA4FCED655A}"/>
              </a:ext>
            </a:extLst>
          </p:cNvPr>
          <p:cNvSpPr txBox="1"/>
          <p:nvPr/>
        </p:nvSpPr>
        <p:spPr>
          <a:xfrm>
            <a:off x="6806542" y="1973107"/>
            <a:ext cx="5607601" cy="1015663"/>
          </a:xfrm>
          <a:prstGeom prst="rect">
            <a:avLst/>
          </a:prstGeom>
          <a:noFill/>
        </p:spPr>
        <p:txBody>
          <a:bodyPr wrap="square" rtlCol="0">
            <a:spAutoFit/>
          </a:bodyPr>
          <a:lstStyle/>
          <a:p>
            <a:r>
              <a:rPr lang="en-US" sz="6000" dirty="0">
                <a:latin typeface="Arial Rounded MT Bold" panose="020F0704030504030204" pitchFamily="34" charset="0"/>
                <a:ea typeface="Cascadia Mono SemiBold" panose="020B0609020000020004" pitchFamily="49" charset="0"/>
                <a:cs typeface="Cascadia Mono SemiBold" panose="020B0609020000020004" pitchFamily="49" charset="0"/>
              </a:rPr>
              <a:t>Chapter 2</a:t>
            </a:r>
          </a:p>
        </p:txBody>
      </p:sp>
      <p:sp>
        <p:nvSpPr>
          <p:cNvPr id="5" name="TextBox 4">
            <a:extLst>
              <a:ext uri="{FF2B5EF4-FFF2-40B4-BE49-F238E27FC236}">
                <a16:creationId xmlns:a16="http://schemas.microsoft.com/office/drawing/2014/main" id="{538E05E9-6FAE-2F42-51C0-2B8AC354FBD6}"/>
              </a:ext>
            </a:extLst>
          </p:cNvPr>
          <p:cNvSpPr txBox="1"/>
          <p:nvPr/>
        </p:nvSpPr>
        <p:spPr>
          <a:xfrm>
            <a:off x="3006673" y="3830547"/>
            <a:ext cx="13592014" cy="3262432"/>
          </a:xfrm>
          <a:prstGeom prst="rect">
            <a:avLst/>
          </a:prstGeom>
          <a:noFill/>
        </p:spPr>
        <p:txBody>
          <a:bodyPr wrap="square" rtlCol="0">
            <a:spAutoFit/>
          </a:bodyPr>
          <a:lstStyle/>
          <a:p>
            <a:pPr algn="ctr"/>
            <a:r>
              <a:rPr lang="en-US" sz="6600" b="1" dirty="0">
                <a:solidFill>
                  <a:srgbClr val="00B0F0"/>
                </a:solidFill>
                <a:effectLst/>
                <a:latin typeface="Arial Rounded MT Bold" panose="020F0704030504030204" pitchFamily="34" charset="0"/>
                <a:ea typeface="Cascadia Mono SemiBold" panose="020B0609020000020004" pitchFamily="49" charset="0"/>
                <a:cs typeface="Cascadia Mono SemiBold" panose="020B0609020000020004" pitchFamily="49" charset="0"/>
              </a:rPr>
              <a:t>Data translation</a:t>
            </a:r>
            <a:r>
              <a:rPr lang="en-US" sz="6600" b="1" dirty="0">
                <a:solidFill>
                  <a:srgbClr val="00B0F0"/>
                </a:solidFill>
                <a:latin typeface="Arial Rounded MT Bold" panose="020F0704030504030204" pitchFamily="34" charset="0"/>
                <a:ea typeface="Cascadia Mono SemiBold" panose="020B0609020000020004" pitchFamily="49" charset="0"/>
                <a:cs typeface="Cascadia Mono SemiBold" panose="020B0609020000020004" pitchFamily="49" charset="0"/>
              </a:rPr>
              <a:t> </a:t>
            </a:r>
            <a:r>
              <a:rPr lang="en-US" sz="6600" b="1" dirty="0">
                <a:solidFill>
                  <a:srgbClr val="00B0F0"/>
                </a:solidFill>
                <a:effectLst/>
                <a:latin typeface="Arial Rounded MT Bold" panose="020F0704030504030204" pitchFamily="34" charset="0"/>
                <a:ea typeface="Cascadia Mono SemiBold" panose="020B0609020000020004" pitchFamily="49" charset="0"/>
                <a:cs typeface="Cascadia Mono SemiBold" panose="020B0609020000020004" pitchFamily="49" charset="0"/>
              </a:rPr>
              <a:t>and </a:t>
            </a:r>
            <a:r>
              <a:rPr lang="en-US" sz="6600" b="1" dirty="0">
                <a:solidFill>
                  <a:srgbClr val="00B0F0"/>
                </a:solidFill>
                <a:latin typeface="Arial Rounded MT Bold" panose="020F0704030504030204" pitchFamily="34" charset="0"/>
                <a:ea typeface="Cascadia Mono SemiBold" panose="020B0609020000020004" pitchFamily="49" charset="0"/>
                <a:cs typeface="Cascadia Mono SemiBold" panose="020B0609020000020004" pitchFamily="49" charset="0"/>
              </a:rPr>
              <a:t>analysis</a:t>
            </a:r>
          </a:p>
          <a:p>
            <a:pPr algn="ctr"/>
            <a:endParaRPr lang="en-US" sz="6000" b="1" dirty="0">
              <a:solidFill>
                <a:srgbClr val="00B0F0"/>
              </a:solidFill>
              <a:latin typeface="Arial Rounded MT Bold" panose="020F0704030504030204" pitchFamily="34" charset="0"/>
              <a:ea typeface="Cascadia Mono SemiBold" panose="020B0609020000020004" pitchFamily="49" charset="0"/>
              <a:cs typeface="Cascadia Mono SemiBold" panose="020B0609020000020004" pitchFamily="49" charset="0"/>
            </a:endParaRPr>
          </a:p>
          <a:p>
            <a:pPr algn="ctr"/>
            <a:r>
              <a:rPr lang="en-US" sz="8000" b="1" dirty="0">
                <a:solidFill>
                  <a:srgbClr val="002060"/>
                </a:solidFill>
                <a:latin typeface="Arial Rounded MT Bold" panose="020F0704030504030204" pitchFamily="34" charset="0"/>
                <a:ea typeface="Cascadia Mono SemiBold" panose="020B0609020000020004" pitchFamily="49" charset="0"/>
                <a:cs typeface="Cascadia Mono SemiBold" panose="020B0609020000020004" pitchFamily="49" charset="0"/>
              </a:rPr>
              <a:t>of Satellite</a:t>
            </a:r>
            <a:endParaRPr lang="en-US" sz="8000" b="1" dirty="0">
              <a:solidFill>
                <a:srgbClr val="002060"/>
              </a:solidFill>
              <a:effectLst/>
              <a:latin typeface="Arial Rounded MT Bold" panose="020F0704030504030204" pitchFamily="34" charset="0"/>
              <a:ea typeface="Cascadia Mono SemiBold" panose="020B0609020000020004" pitchFamily="49" charset="0"/>
              <a:cs typeface="Cascadia Mono SemiBold" panose="020B06090200000200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pSp>
        <p:nvGrpSpPr>
          <p:cNvPr id="227" name="Google Shape;227;p22"/>
          <p:cNvGrpSpPr/>
          <p:nvPr/>
        </p:nvGrpSpPr>
        <p:grpSpPr>
          <a:xfrm>
            <a:off x="0" y="8696073"/>
            <a:ext cx="18288000" cy="2143258"/>
            <a:chOff x="0" y="0"/>
            <a:chExt cx="24384000" cy="2857677"/>
          </a:xfrm>
        </p:grpSpPr>
        <p:sp>
          <p:nvSpPr>
            <p:cNvPr id="228" name="Google Shape;228;p22"/>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22"/>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230" name="Google Shape;230;p22"/>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231" name="Google Shape;231;p22"/>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232" name="Google Shape;232;p22"/>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pic>
        <p:nvPicPr>
          <p:cNvPr id="233" name="Google Shape;233;p22"/>
          <p:cNvPicPr preferRelativeResize="0"/>
          <p:nvPr/>
        </p:nvPicPr>
        <p:blipFill rotWithShape="1">
          <a:blip r:embed="rId6">
            <a:alphaModFix/>
          </a:blip>
          <a:srcRect/>
          <a:stretch/>
        </p:blipFill>
        <p:spPr>
          <a:xfrm>
            <a:off x="11773522" y="7106137"/>
            <a:ext cx="4748464" cy="1830013"/>
          </a:xfrm>
          <a:prstGeom prst="rect">
            <a:avLst/>
          </a:prstGeom>
          <a:noFill/>
          <a:ln>
            <a:noFill/>
          </a:ln>
        </p:spPr>
      </p:pic>
      <p:pic>
        <p:nvPicPr>
          <p:cNvPr id="234" name="Google Shape;234;p22"/>
          <p:cNvPicPr preferRelativeResize="0"/>
          <p:nvPr/>
        </p:nvPicPr>
        <p:blipFill rotWithShape="1">
          <a:blip r:embed="rId7">
            <a:alphaModFix/>
          </a:blip>
          <a:srcRect/>
          <a:stretch/>
        </p:blipFill>
        <p:spPr>
          <a:xfrm>
            <a:off x="278127" y="1988922"/>
            <a:ext cx="9418093" cy="4784191"/>
          </a:xfrm>
          <a:prstGeom prst="rect">
            <a:avLst/>
          </a:prstGeom>
          <a:noFill/>
          <a:ln>
            <a:noFill/>
          </a:ln>
        </p:spPr>
      </p:pic>
      <p:sp>
        <p:nvSpPr>
          <p:cNvPr id="235" name="Google Shape;235;p22"/>
          <p:cNvSpPr txBox="1"/>
          <p:nvPr/>
        </p:nvSpPr>
        <p:spPr>
          <a:xfrm>
            <a:off x="2193073" y="1057275"/>
            <a:ext cx="13902000" cy="846600"/>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5500" b="0" i="0" u="none" strike="noStrike" cap="none">
                <a:solidFill>
                  <a:srgbClr val="000000"/>
                </a:solidFill>
                <a:latin typeface="Times New Roman"/>
                <a:ea typeface="Times New Roman"/>
                <a:cs typeface="Times New Roman"/>
                <a:sym typeface="Times New Roman"/>
              </a:rPr>
              <a:t>Normalized Burn Ratio(NBR)</a:t>
            </a:r>
            <a:endParaRPr sz="5500" b="0" i="0" u="none" strike="noStrike" cap="none">
              <a:solidFill>
                <a:srgbClr val="000000"/>
              </a:solidFill>
              <a:latin typeface="Times New Roman"/>
              <a:ea typeface="Times New Roman"/>
              <a:cs typeface="Times New Roman"/>
              <a:sym typeface="Times New Roman"/>
            </a:endParaRPr>
          </a:p>
        </p:txBody>
      </p:sp>
      <p:sp>
        <p:nvSpPr>
          <p:cNvPr id="236" name="Google Shape;236;p22"/>
          <p:cNvSpPr txBox="1"/>
          <p:nvPr/>
        </p:nvSpPr>
        <p:spPr>
          <a:xfrm>
            <a:off x="388361" y="7254075"/>
            <a:ext cx="10996800" cy="1441998"/>
          </a:xfrm>
          <a:prstGeom prst="rect">
            <a:avLst/>
          </a:prstGeom>
          <a:noFill/>
          <a:ln>
            <a:noFill/>
          </a:ln>
        </p:spPr>
        <p:txBody>
          <a:bodyPr spcFirstLastPara="1" wrap="square" lIns="0" tIns="0" rIns="0" bIns="0" anchor="t" anchorCtr="0">
            <a:spAutoFit/>
          </a:bodyPr>
          <a:lstStyle/>
          <a:p>
            <a:pPr algn="just">
              <a:lnSpc>
                <a:spcPct val="107000"/>
              </a:lnSpc>
              <a:spcBef>
                <a:spcPts val="1200"/>
              </a:spcBef>
              <a:spcAft>
                <a:spcPts val="800"/>
              </a:spcAft>
            </a:pPr>
            <a:r>
              <a:rPr lang="en-US" sz="2400" dirty="0">
                <a:effectLst/>
                <a:latin typeface="Times New Roman" panose="02020603050405020304" pitchFamily="18" charset="0"/>
                <a:ea typeface="Calibri" panose="020F0502020204030204" pitchFamily="34" charset="0"/>
                <a:cs typeface="Cordia New" panose="020B0304020202020204" pitchFamily="34" charset="-34"/>
              </a:rPr>
              <a:t>The normal burning equation is an equation that indicates the area of a wildfire that can be calculated from the near infrared (NIR) and short wavelength (SWIR) bands. The calculation equation is as follows.</a:t>
            </a:r>
            <a:endParaRPr lang="en-US" sz="24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237" name="Google Shape;237;p22"/>
          <p:cNvSpPr txBox="1"/>
          <p:nvPr/>
        </p:nvSpPr>
        <p:spPr>
          <a:xfrm>
            <a:off x="10646265" y="2859340"/>
            <a:ext cx="7145450" cy="4601260"/>
          </a:xfrm>
          <a:prstGeom prst="rect">
            <a:avLst/>
          </a:prstGeom>
          <a:noFill/>
          <a:ln>
            <a:noFill/>
          </a:ln>
        </p:spPr>
        <p:txBody>
          <a:bodyPr spcFirstLastPara="1" wrap="square" lIns="0" tIns="0" rIns="0" bIns="0" anchor="t" anchorCtr="0">
            <a:spAutoFit/>
          </a:bodyPr>
          <a:lstStyle/>
          <a:p>
            <a:pPr algn="just">
              <a:lnSpc>
                <a:spcPct val="115016"/>
              </a:lnSpc>
              <a:buSzPts val="2500"/>
            </a:pPr>
            <a:r>
              <a:rPr lang="en-US" sz="2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Short-wave infrared (SWIR) has a distinctive feature of being able to penetrate through fog, smoke, and dust, making it possible to interpret areas even when obscured by fog or smoke. CAVIS is another outstanding band of </a:t>
            </a:r>
            <a:r>
              <a:rPr lang="en-US" sz="2600" dirty="0" err="1">
                <a:effectLst/>
                <a:latin typeface="Times New Roman" panose="02020603050405020304" pitchFamily="18" charset="0"/>
                <a:ea typeface="Calibri" panose="020F0502020204030204" pitchFamily="34" charset="0"/>
                <a:cs typeface="Times New Roman" panose="02020603050405020304" pitchFamily="18" charset="0"/>
              </a:rPr>
              <a:t>WorldView</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a:t>
            </a:r>
            <a:r>
              <a:rPr lang="th-TH" sz="2600" dirty="0">
                <a:effectLst/>
                <a:latin typeface="Times New Roman" panose="02020603050405020304" pitchFamily="18" charset="0"/>
                <a:ea typeface="Calibri" panose="020F0502020204030204" pitchFamily="34" charset="0"/>
                <a:cs typeface="Cordia New" panose="020B0304020202020204" pitchFamily="34" charset="-34"/>
              </a:rPr>
              <a:t>3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that never have any commercial satellite existed before. It suitable for inspecting areas where there are clouds, snow, water vapor, or aerosol. The benefits of SWIR are the study of land use and minerals.</a:t>
            </a:r>
          </a:p>
          <a:p>
            <a:pPr marL="0" marR="0" lvl="0" indent="0" algn="l" rtl="0">
              <a:lnSpc>
                <a:spcPct val="115016"/>
              </a:lnSpc>
              <a:spcBef>
                <a:spcPts val="0"/>
              </a:spcBef>
              <a:spcAft>
                <a:spcPts val="0"/>
              </a:spcAft>
              <a:buClr>
                <a:srgbClr val="000000"/>
              </a:buClr>
              <a:buSzPts val="2500"/>
              <a:buFont typeface="Arial"/>
              <a:buNone/>
            </a:pPr>
            <a:endParaRPr sz="2600" b="0" i="0" u="none" strike="noStrike" cap="none" dirty="0">
              <a:solidFill>
                <a:srgbClr val="000000"/>
              </a:solidFill>
              <a:latin typeface="Times New Roman"/>
              <a:ea typeface="Times New Roman"/>
              <a:cs typeface="Times New Roman"/>
              <a:sym typeface="Times New Roman"/>
            </a:endParaRPr>
          </a:p>
        </p:txBody>
      </p:sp>
      <p:grpSp>
        <p:nvGrpSpPr>
          <p:cNvPr id="238" name="Google Shape;238;p22"/>
          <p:cNvGrpSpPr/>
          <p:nvPr/>
        </p:nvGrpSpPr>
        <p:grpSpPr>
          <a:xfrm>
            <a:off x="278127" y="145224"/>
            <a:ext cx="2211411" cy="1100720"/>
            <a:chOff x="0" y="0"/>
            <a:chExt cx="2948548" cy="1467626"/>
          </a:xfrm>
        </p:grpSpPr>
        <p:pic>
          <p:nvPicPr>
            <p:cNvPr id="239" name="Google Shape;239;p22"/>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240" name="Google Shape;240;p22"/>
            <p:cNvPicPr preferRelativeResize="0"/>
            <p:nvPr/>
          </p:nvPicPr>
          <p:blipFill rotWithShape="1">
            <a:blip r:embed="rId8">
              <a:alphaModFix/>
            </a:blip>
            <a:srcRect/>
            <a:stretch/>
          </p:blipFill>
          <p:spPr>
            <a:xfrm>
              <a:off x="0" y="0"/>
              <a:ext cx="1447446" cy="1467626"/>
            </a:xfrm>
            <a:prstGeom prst="rect">
              <a:avLst/>
            </a:prstGeom>
            <a:noFill/>
            <a:ln>
              <a:noFill/>
            </a:ln>
          </p:spPr>
        </p:pic>
      </p:grpSp>
      <p:pic>
        <p:nvPicPr>
          <p:cNvPr id="241" name="Google Shape;241;p22"/>
          <p:cNvPicPr preferRelativeResize="0"/>
          <p:nvPr/>
        </p:nvPicPr>
        <p:blipFill rotWithShape="1">
          <a:blip r:embed="rId9">
            <a:alphaModFix/>
          </a:blip>
          <a:srcRect/>
          <a:stretch/>
        </p:blipFill>
        <p:spPr>
          <a:xfrm>
            <a:off x="2588725" y="76897"/>
            <a:ext cx="2177106" cy="1237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23"/>
          <p:cNvGrpSpPr/>
          <p:nvPr/>
        </p:nvGrpSpPr>
        <p:grpSpPr>
          <a:xfrm>
            <a:off x="0" y="8696073"/>
            <a:ext cx="18288000" cy="2143258"/>
            <a:chOff x="0" y="0"/>
            <a:chExt cx="24384000" cy="2857677"/>
          </a:xfrm>
        </p:grpSpPr>
        <p:sp>
          <p:nvSpPr>
            <p:cNvPr id="247" name="Google Shape;247;p23"/>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8" name="Google Shape;248;p23"/>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249" name="Google Shape;249;p23"/>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250" name="Google Shape;250;p23"/>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251" name="Google Shape;251;p23"/>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pic>
        <p:nvPicPr>
          <p:cNvPr id="252" name="Google Shape;252;p23"/>
          <p:cNvPicPr preferRelativeResize="0"/>
          <p:nvPr/>
        </p:nvPicPr>
        <p:blipFill rotWithShape="1">
          <a:blip r:embed="rId6">
            <a:alphaModFix/>
          </a:blip>
          <a:srcRect/>
          <a:stretch/>
        </p:blipFill>
        <p:spPr>
          <a:xfrm>
            <a:off x="1861515" y="2470280"/>
            <a:ext cx="6727970" cy="5820581"/>
          </a:xfrm>
          <a:prstGeom prst="rect">
            <a:avLst/>
          </a:prstGeom>
          <a:noFill/>
          <a:ln>
            <a:noFill/>
          </a:ln>
        </p:spPr>
      </p:pic>
      <p:pic>
        <p:nvPicPr>
          <p:cNvPr id="253" name="Google Shape;253;p23"/>
          <p:cNvPicPr preferRelativeResize="0"/>
          <p:nvPr/>
        </p:nvPicPr>
        <p:blipFill rotWithShape="1">
          <a:blip r:embed="rId7">
            <a:alphaModFix/>
          </a:blip>
          <a:srcRect/>
          <a:stretch/>
        </p:blipFill>
        <p:spPr>
          <a:xfrm>
            <a:off x="10340829" y="2599927"/>
            <a:ext cx="6617500" cy="5561287"/>
          </a:xfrm>
          <a:prstGeom prst="rect">
            <a:avLst/>
          </a:prstGeom>
          <a:noFill/>
          <a:ln>
            <a:noFill/>
          </a:ln>
        </p:spPr>
      </p:pic>
      <p:sp>
        <p:nvSpPr>
          <p:cNvPr id="254" name="Google Shape;254;p23"/>
          <p:cNvSpPr txBox="1"/>
          <p:nvPr/>
        </p:nvSpPr>
        <p:spPr>
          <a:xfrm>
            <a:off x="1861515" y="1616313"/>
            <a:ext cx="5825644" cy="920252"/>
          </a:xfrm>
          <a:prstGeom prst="rect">
            <a:avLst/>
          </a:prstGeom>
          <a:noFill/>
          <a:ln>
            <a:noFill/>
          </a:ln>
        </p:spPr>
        <p:txBody>
          <a:bodyPr spcFirstLastPara="1" wrap="square" lIns="0" tIns="0" rIns="0" bIns="0" anchor="t" anchorCtr="0">
            <a:spAutoFit/>
          </a:bodyPr>
          <a:lstStyle/>
          <a:p>
            <a:pPr marL="0" marR="0" lvl="0" indent="0" algn="ctr" rtl="0">
              <a:lnSpc>
                <a:spcPct val="115024"/>
              </a:lnSpc>
              <a:spcBef>
                <a:spcPts val="0"/>
              </a:spcBef>
              <a:spcAft>
                <a:spcPts val="0"/>
              </a:spcAft>
              <a:buClr>
                <a:srgbClr val="000000"/>
              </a:buClr>
              <a:buSzPts val="2476"/>
              <a:buFont typeface="Arial"/>
              <a:buNone/>
            </a:pPr>
            <a:r>
              <a:rPr lang="en-US" sz="2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NBR data before the forest fires</a:t>
            </a:r>
          </a:p>
          <a:p>
            <a:pPr marL="0" marR="0" lvl="0" indent="0" algn="ctr" rtl="0">
              <a:lnSpc>
                <a:spcPct val="115024"/>
              </a:lnSpc>
              <a:spcBef>
                <a:spcPts val="0"/>
              </a:spcBef>
              <a:spcAft>
                <a:spcPts val="0"/>
              </a:spcAft>
              <a:buClr>
                <a:srgbClr val="000000"/>
              </a:buClr>
              <a:buSzPts val="2476"/>
              <a:buFont typeface="Arial"/>
              <a:buNone/>
            </a:pPr>
            <a:r>
              <a:rPr lang="en-US" sz="2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Sentinel-2 March 10, 2020</a:t>
            </a:r>
            <a:endParaRPr sz="2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55" name="Google Shape;255;p23"/>
          <p:cNvSpPr txBox="1"/>
          <p:nvPr/>
        </p:nvSpPr>
        <p:spPr>
          <a:xfrm>
            <a:off x="11042236" y="1616313"/>
            <a:ext cx="5214600" cy="920252"/>
          </a:xfrm>
          <a:prstGeom prst="rect">
            <a:avLst/>
          </a:prstGeom>
          <a:noFill/>
          <a:ln>
            <a:noFill/>
          </a:ln>
        </p:spPr>
        <p:txBody>
          <a:bodyPr spcFirstLastPara="1" wrap="square" lIns="0" tIns="0" rIns="0" bIns="0" anchor="t" anchorCtr="0">
            <a:spAutoFit/>
          </a:bodyPr>
          <a:lstStyle/>
          <a:p>
            <a:pPr marL="0" marR="0" lvl="0" indent="0" algn="ctr" rtl="0">
              <a:lnSpc>
                <a:spcPct val="115024"/>
              </a:lnSpc>
              <a:spcBef>
                <a:spcPts val="0"/>
              </a:spcBef>
              <a:spcAft>
                <a:spcPts val="0"/>
              </a:spcAft>
              <a:buClr>
                <a:srgbClr val="000000"/>
              </a:buClr>
              <a:buSzPts val="2476"/>
              <a:buFont typeface="Arial"/>
              <a:buNone/>
            </a:pPr>
            <a:r>
              <a:rPr lang="en-US" sz="2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NBR data after the forest fire </a:t>
            </a:r>
          </a:p>
          <a:p>
            <a:pPr marL="0" marR="0" lvl="0" indent="0" algn="ctr" rtl="0">
              <a:lnSpc>
                <a:spcPct val="115024"/>
              </a:lnSpc>
              <a:spcBef>
                <a:spcPts val="0"/>
              </a:spcBef>
              <a:spcAft>
                <a:spcPts val="0"/>
              </a:spcAft>
              <a:buClr>
                <a:srgbClr val="000000"/>
              </a:buClr>
              <a:buSzPts val="2476"/>
              <a:buFont typeface="Arial"/>
              <a:buNone/>
            </a:pPr>
            <a:r>
              <a:rPr lang="en-US" sz="2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Sentinel -2 March 25, 2020</a:t>
            </a:r>
            <a:endParaRPr sz="2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nvGrpSpPr>
          <p:cNvPr id="256" name="Google Shape;256;p23"/>
          <p:cNvGrpSpPr/>
          <p:nvPr/>
        </p:nvGrpSpPr>
        <p:grpSpPr>
          <a:xfrm>
            <a:off x="278127" y="145224"/>
            <a:ext cx="2211411" cy="1100720"/>
            <a:chOff x="0" y="0"/>
            <a:chExt cx="2948548" cy="1467626"/>
          </a:xfrm>
        </p:grpSpPr>
        <p:pic>
          <p:nvPicPr>
            <p:cNvPr id="257" name="Google Shape;257;p23"/>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258" name="Google Shape;258;p23"/>
            <p:cNvPicPr preferRelativeResize="0"/>
            <p:nvPr/>
          </p:nvPicPr>
          <p:blipFill rotWithShape="1">
            <a:blip r:embed="rId8">
              <a:alphaModFix/>
            </a:blip>
            <a:srcRect/>
            <a:stretch/>
          </p:blipFill>
          <p:spPr>
            <a:xfrm>
              <a:off x="0" y="0"/>
              <a:ext cx="1447446" cy="1467626"/>
            </a:xfrm>
            <a:prstGeom prst="rect">
              <a:avLst/>
            </a:prstGeom>
            <a:noFill/>
            <a:ln>
              <a:noFill/>
            </a:ln>
          </p:spPr>
        </p:pic>
      </p:grpSp>
      <p:pic>
        <p:nvPicPr>
          <p:cNvPr id="259" name="Google Shape;259;p23"/>
          <p:cNvPicPr preferRelativeResize="0"/>
          <p:nvPr/>
        </p:nvPicPr>
        <p:blipFill rotWithShape="1">
          <a:blip r:embed="rId9">
            <a:alphaModFix/>
          </a:blip>
          <a:srcRect/>
          <a:stretch/>
        </p:blipFill>
        <p:spPr>
          <a:xfrm>
            <a:off x="2588725" y="76897"/>
            <a:ext cx="2177106" cy="1237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24"/>
          <p:cNvPicPr preferRelativeResize="0"/>
          <p:nvPr/>
        </p:nvPicPr>
        <p:blipFill rotWithShape="1">
          <a:blip r:embed="rId3">
            <a:alphaModFix/>
          </a:blip>
          <a:srcRect/>
          <a:stretch/>
        </p:blipFill>
        <p:spPr>
          <a:xfrm>
            <a:off x="1232589" y="1028700"/>
            <a:ext cx="15126702" cy="7052823"/>
          </a:xfrm>
          <a:prstGeom prst="rect">
            <a:avLst/>
          </a:prstGeom>
          <a:noFill/>
          <a:ln>
            <a:noFill/>
          </a:ln>
        </p:spPr>
      </p:pic>
      <p:grpSp>
        <p:nvGrpSpPr>
          <p:cNvPr id="265" name="Google Shape;265;p24"/>
          <p:cNvGrpSpPr/>
          <p:nvPr/>
        </p:nvGrpSpPr>
        <p:grpSpPr>
          <a:xfrm>
            <a:off x="0" y="8696073"/>
            <a:ext cx="18288000" cy="2143258"/>
            <a:chOff x="0" y="0"/>
            <a:chExt cx="24384000" cy="2857677"/>
          </a:xfrm>
        </p:grpSpPr>
        <p:sp>
          <p:nvSpPr>
            <p:cNvPr id="266" name="Google Shape;266;p24"/>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7" name="Google Shape;267;p24"/>
            <p:cNvPicPr preferRelativeResize="0"/>
            <p:nvPr/>
          </p:nvPicPr>
          <p:blipFill rotWithShape="1">
            <a:blip r:embed="rId4">
              <a:alphaModFix/>
            </a:blip>
            <a:srcRect/>
            <a:stretch/>
          </p:blipFill>
          <p:spPr>
            <a:xfrm>
              <a:off x="17621273" y="0"/>
              <a:ext cx="6436207" cy="2857677"/>
            </a:xfrm>
            <a:prstGeom prst="rect">
              <a:avLst/>
            </a:prstGeom>
            <a:noFill/>
            <a:ln>
              <a:noFill/>
            </a:ln>
          </p:spPr>
        </p:pic>
        <p:pic>
          <p:nvPicPr>
            <p:cNvPr id="268" name="Google Shape;268;p24"/>
            <p:cNvPicPr preferRelativeResize="0"/>
            <p:nvPr/>
          </p:nvPicPr>
          <p:blipFill rotWithShape="1">
            <a:blip r:embed="rId5">
              <a:alphaModFix/>
            </a:blip>
            <a:srcRect/>
            <a:stretch/>
          </p:blipFill>
          <p:spPr>
            <a:xfrm>
              <a:off x="611046" y="690433"/>
              <a:ext cx="1068205" cy="1068205"/>
            </a:xfrm>
            <a:prstGeom prst="rect">
              <a:avLst/>
            </a:prstGeom>
            <a:noFill/>
            <a:ln>
              <a:noFill/>
            </a:ln>
          </p:spPr>
        </p:pic>
        <p:sp>
          <p:nvSpPr>
            <p:cNvPr id="269" name="Google Shape;269;p24"/>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270" name="Google Shape;270;p24"/>
          <p:cNvPicPr preferRelativeResize="0"/>
          <p:nvPr/>
        </p:nvPicPr>
        <p:blipFill rotWithShape="1">
          <a:blip r:embed="rId6">
            <a:alphaModFix amt="8000"/>
          </a:blip>
          <a:srcRect/>
          <a:stretch/>
        </p:blipFill>
        <p:spPr>
          <a:xfrm>
            <a:off x="5945095" y="1386326"/>
            <a:ext cx="6397811" cy="6397811"/>
          </a:xfrm>
          <a:prstGeom prst="rect">
            <a:avLst/>
          </a:prstGeom>
          <a:noFill/>
          <a:ln>
            <a:noFill/>
          </a:ln>
        </p:spPr>
      </p:pic>
      <p:pic>
        <p:nvPicPr>
          <p:cNvPr id="271" name="Google Shape;271;p24"/>
          <p:cNvPicPr preferRelativeResize="0"/>
          <p:nvPr/>
        </p:nvPicPr>
        <p:blipFill rotWithShape="1">
          <a:blip r:embed="rId7">
            <a:alphaModFix/>
          </a:blip>
          <a:srcRect/>
          <a:stretch/>
        </p:blipFill>
        <p:spPr>
          <a:xfrm>
            <a:off x="7126527" y="7876121"/>
            <a:ext cx="6335996" cy="819952"/>
          </a:xfrm>
          <a:prstGeom prst="rect">
            <a:avLst/>
          </a:prstGeom>
          <a:noFill/>
          <a:ln>
            <a:noFill/>
          </a:ln>
        </p:spPr>
      </p:pic>
      <p:grpSp>
        <p:nvGrpSpPr>
          <p:cNvPr id="272" name="Google Shape;272;p24"/>
          <p:cNvGrpSpPr/>
          <p:nvPr/>
        </p:nvGrpSpPr>
        <p:grpSpPr>
          <a:xfrm>
            <a:off x="278127" y="145224"/>
            <a:ext cx="2211411" cy="1100720"/>
            <a:chOff x="0" y="0"/>
            <a:chExt cx="2948548" cy="1467626"/>
          </a:xfrm>
        </p:grpSpPr>
        <p:pic>
          <p:nvPicPr>
            <p:cNvPr id="273" name="Google Shape;273;p24"/>
            <p:cNvPicPr preferRelativeResize="0"/>
            <p:nvPr/>
          </p:nvPicPr>
          <p:blipFill rotWithShape="1">
            <a:blip r:embed="rId6">
              <a:alphaModFix/>
            </a:blip>
            <a:srcRect/>
            <a:stretch/>
          </p:blipFill>
          <p:spPr>
            <a:xfrm>
              <a:off x="1552942" y="72020"/>
              <a:ext cx="1395606" cy="1395606"/>
            </a:xfrm>
            <a:prstGeom prst="rect">
              <a:avLst/>
            </a:prstGeom>
            <a:noFill/>
            <a:ln>
              <a:noFill/>
            </a:ln>
          </p:spPr>
        </p:pic>
        <p:pic>
          <p:nvPicPr>
            <p:cNvPr id="274" name="Google Shape;274;p24"/>
            <p:cNvPicPr preferRelativeResize="0"/>
            <p:nvPr/>
          </p:nvPicPr>
          <p:blipFill rotWithShape="1">
            <a:blip r:embed="rId8">
              <a:alphaModFix/>
            </a:blip>
            <a:srcRect/>
            <a:stretch/>
          </p:blipFill>
          <p:spPr>
            <a:xfrm>
              <a:off x="0" y="0"/>
              <a:ext cx="1447446" cy="1467626"/>
            </a:xfrm>
            <a:prstGeom prst="rect">
              <a:avLst/>
            </a:prstGeom>
            <a:noFill/>
            <a:ln>
              <a:noFill/>
            </a:ln>
          </p:spPr>
        </p:pic>
      </p:grpSp>
      <p:pic>
        <p:nvPicPr>
          <p:cNvPr id="275" name="Google Shape;275;p24"/>
          <p:cNvPicPr preferRelativeResize="0"/>
          <p:nvPr/>
        </p:nvPicPr>
        <p:blipFill rotWithShape="1">
          <a:blip r:embed="rId9">
            <a:alphaModFix/>
          </a:blip>
          <a:srcRect/>
          <a:stretch/>
        </p:blipFill>
        <p:spPr>
          <a:xfrm>
            <a:off x="2588725" y="76897"/>
            <a:ext cx="2177106" cy="1237376"/>
          </a:xfrm>
          <a:prstGeom prst="rect">
            <a:avLst/>
          </a:prstGeom>
          <a:noFill/>
          <a:ln>
            <a:noFill/>
          </a:ln>
        </p:spPr>
      </p:pic>
      <p:pic>
        <p:nvPicPr>
          <p:cNvPr id="3" name="Picture 2">
            <a:extLst>
              <a:ext uri="{FF2B5EF4-FFF2-40B4-BE49-F238E27FC236}">
                <a16:creationId xmlns:a16="http://schemas.microsoft.com/office/drawing/2014/main" id="{CD062BCC-E202-AA4E-CCAB-E245009D628C}"/>
              </a:ext>
            </a:extLst>
          </p:cNvPr>
          <p:cNvPicPr>
            <a:picLocks noChangeAspect="1"/>
          </p:cNvPicPr>
          <p:nvPr/>
        </p:nvPicPr>
        <p:blipFill>
          <a:blip r:embed="rId10"/>
          <a:stretch>
            <a:fillRect/>
          </a:stretch>
        </p:blipFill>
        <p:spPr>
          <a:xfrm>
            <a:off x="1" y="0"/>
            <a:ext cx="18287999" cy="102869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grpSp>
        <p:nvGrpSpPr>
          <p:cNvPr id="280" name="Google Shape;280;p25"/>
          <p:cNvGrpSpPr/>
          <p:nvPr/>
        </p:nvGrpSpPr>
        <p:grpSpPr>
          <a:xfrm>
            <a:off x="0" y="8696073"/>
            <a:ext cx="18288000" cy="2143258"/>
            <a:chOff x="0" y="0"/>
            <a:chExt cx="24384000" cy="2857677"/>
          </a:xfrm>
        </p:grpSpPr>
        <p:sp>
          <p:nvSpPr>
            <p:cNvPr id="281" name="Google Shape;281;p25"/>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2" name="Google Shape;282;p25"/>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283" name="Google Shape;283;p25"/>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284" name="Google Shape;284;p25"/>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285" name="Google Shape;285;p25"/>
          <p:cNvPicPr preferRelativeResize="0"/>
          <p:nvPr/>
        </p:nvPicPr>
        <p:blipFill rotWithShape="1">
          <a:blip r:embed="rId5">
            <a:alphaModFix/>
          </a:blip>
          <a:srcRect/>
          <a:stretch/>
        </p:blipFill>
        <p:spPr>
          <a:xfrm>
            <a:off x="647450" y="2649900"/>
            <a:ext cx="9538898" cy="4987200"/>
          </a:xfrm>
          <a:prstGeom prst="rect">
            <a:avLst/>
          </a:prstGeom>
          <a:noFill/>
          <a:ln>
            <a:noFill/>
          </a:ln>
        </p:spPr>
      </p:pic>
      <p:pic>
        <p:nvPicPr>
          <p:cNvPr id="286" name="Google Shape;286;p25"/>
          <p:cNvPicPr preferRelativeResize="0"/>
          <p:nvPr/>
        </p:nvPicPr>
        <p:blipFill rotWithShape="1">
          <a:blip r:embed="rId6">
            <a:alphaModFix/>
          </a:blip>
          <a:srcRect/>
          <a:stretch/>
        </p:blipFill>
        <p:spPr>
          <a:xfrm>
            <a:off x="11374934" y="2105283"/>
            <a:ext cx="5884366" cy="6344707"/>
          </a:xfrm>
          <a:prstGeom prst="rect">
            <a:avLst/>
          </a:prstGeom>
          <a:noFill/>
          <a:ln>
            <a:noFill/>
          </a:ln>
        </p:spPr>
      </p:pic>
      <p:pic>
        <p:nvPicPr>
          <p:cNvPr id="287" name="Google Shape;287;p25"/>
          <p:cNvPicPr preferRelativeResize="0"/>
          <p:nvPr/>
        </p:nvPicPr>
        <p:blipFill rotWithShape="1">
          <a:blip r:embed="rId7">
            <a:alphaModFix amt="8000"/>
          </a:blip>
          <a:srcRect/>
          <a:stretch/>
        </p:blipFill>
        <p:spPr>
          <a:xfrm>
            <a:off x="5945095" y="1386326"/>
            <a:ext cx="6397811" cy="6397811"/>
          </a:xfrm>
          <a:prstGeom prst="rect">
            <a:avLst/>
          </a:prstGeom>
          <a:noFill/>
          <a:ln>
            <a:noFill/>
          </a:ln>
        </p:spPr>
      </p:pic>
      <p:sp>
        <p:nvSpPr>
          <p:cNvPr id="288" name="Google Shape;288;p25"/>
          <p:cNvSpPr txBox="1"/>
          <p:nvPr/>
        </p:nvSpPr>
        <p:spPr>
          <a:xfrm>
            <a:off x="3375448" y="1245950"/>
            <a:ext cx="11537100" cy="892937"/>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US" sz="4800" b="1" dirty="0">
                <a:effectLst/>
                <a:latin typeface="Times New Roman" panose="02020603050405020304" pitchFamily="18" charset="0"/>
                <a:ea typeface="Calibri" panose="020F0502020204030204" pitchFamily="34" charset="0"/>
                <a:cs typeface="Cordia New" panose="020B0304020202020204" pitchFamily="34" charset="-34"/>
              </a:rPr>
              <a:t>Classification of burn severity</a:t>
            </a:r>
            <a:endParaRPr lang="en-US" sz="4800" b="1" dirty="0">
              <a:effectLst/>
              <a:latin typeface="Calibri" panose="020F0502020204030204" pitchFamily="34" charset="0"/>
              <a:ea typeface="Calibri" panose="020F0502020204030204" pitchFamily="34" charset="0"/>
              <a:cs typeface="Cordia New" panose="020B0304020202020204" pitchFamily="34" charset="-34"/>
            </a:endParaRPr>
          </a:p>
        </p:txBody>
      </p:sp>
      <p:grpSp>
        <p:nvGrpSpPr>
          <p:cNvPr id="289" name="Google Shape;289;p25"/>
          <p:cNvGrpSpPr/>
          <p:nvPr/>
        </p:nvGrpSpPr>
        <p:grpSpPr>
          <a:xfrm>
            <a:off x="278127" y="145224"/>
            <a:ext cx="2211411" cy="1100720"/>
            <a:chOff x="0" y="0"/>
            <a:chExt cx="2948548" cy="1467626"/>
          </a:xfrm>
        </p:grpSpPr>
        <p:pic>
          <p:nvPicPr>
            <p:cNvPr id="290" name="Google Shape;290;p25"/>
            <p:cNvPicPr preferRelativeResize="0"/>
            <p:nvPr/>
          </p:nvPicPr>
          <p:blipFill rotWithShape="1">
            <a:blip r:embed="rId7">
              <a:alphaModFix/>
            </a:blip>
            <a:srcRect/>
            <a:stretch/>
          </p:blipFill>
          <p:spPr>
            <a:xfrm>
              <a:off x="1552942" y="72020"/>
              <a:ext cx="1395606" cy="1395606"/>
            </a:xfrm>
            <a:prstGeom prst="rect">
              <a:avLst/>
            </a:prstGeom>
            <a:noFill/>
            <a:ln>
              <a:noFill/>
            </a:ln>
          </p:spPr>
        </p:pic>
        <p:pic>
          <p:nvPicPr>
            <p:cNvPr id="291" name="Google Shape;291;p25"/>
            <p:cNvPicPr preferRelativeResize="0"/>
            <p:nvPr/>
          </p:nvPicPr>
          <p:blipFill rotWithShape="1">
            <a:blip r:embed="rId8">
              <a:alphaModFix/>
            </a:blip>
            <a:srcRect/>
            <a:stretch/>
          </p:blipFill>
          <p:spPr>
            <a:xfrm>
              <a:off x="0" y="0"/>
              <a:ext cx="1447446" cy="1467626"/>
            </a:xfrm>
            <a:prstGeom prst="rect">
              <a:avLst/>
            </a:prstGeom>
            <a:noFill/>
            <a:ln>
              <a:noFill/>
            </a:ln>
          </p:spPr>
        </p:pic>
      </p:grpSp>
      <p:pic>
        <p:nvPicPr>
          <p:cNvPr id="292" name="Google Shape;292;p25"/>
          <p:cNvPicPr preferRelativeResize="0"/>
          <p:nvPr/>
        </p:nvPicPr>
        <p:blipFill rotWithShape="1">
          <a:blip r:embed="rId9">
            <a:alphaModFix/>
          </a:blip>
          <a:srcRect/>
          <a:stretch/>
        </p:blipFill>
        <p:spPr>
          <a:xfrm>
            <a:off x="2588725" y="76897"/>
            <a:ext cx="2177106" cy="1237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rot="1018199">
            <a:off x="3091812" y="5625364"/>
            <a:ext cx="3953146" cy="3953146"/>
          </a:xfrm>
          <a:prstGeom prst="rect">
            <a:avLst/>
          </a:prstGeom>
          <a:noFill/>
          <a:ln>
            <a:noFill/>
          </a:ln>
        </p:spPr>
      </p:pic>
      <p:grpSp>
        <p:nvGrpSpPr>
          <p:cNvPr id="91" name="Google Shape;91;p14"/>
          <p:cNvGrpSpPr/>
          <p:nvPr/>
        </p:nvGrpSpPr>
        <p:grpSpPr>
          <a:xfrm>
            <a:off x="0" y="8696073"/>
            <a:ext cx="18288000" cy="2143258"/>
            <a:chOff x="0" y="0"/>
            <a:chExt cx="24384000" cy="2857677"/>
          </a:xfrm>
        </p:grpSpPr>
        <p:sp>
          <p:nvSpPr>
            <p:cNvPr id="92" name="Google Shape;92;p14"/>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3" name="Google Shape;93;p14"/>
            <p:cNvPicPr preferRelativeResize="0"/>
            <p:nvPr/>
          </p:nvPicPr>
          <p:blipFill rotWithShape="1">
            <a:blip r:embed="rId4">
              <a:alphaModFix/>
            </a:blip>
            <a:srcRect/>
            <a:stretch/>
          </p:blipFill>
          <p:spPr>
            <a:xfrm>
              <a:off x="17621273" y="0"/>
              <a:ext cx="6436207" cy="2857677"/>
            </a:xfrm>
            <a:prstGeom prst="rect">
              <a:avLst/>
            </a:prstGeom>
            <a:noFill/>
            <a:ln>
              <a:noFill/>
            </a:ln>
          </p:spPr>
        </p:pic>
        <p:pic>
          <p:nvPicPr>
            <p:cNvPr id="94" name="Google Shape;94;p14"/>
            <p:cNvPicPr preferRelativeResize="0"/>
            <p:nvPr/>
          </p:nvPicPr>
          <p:blipFill rotWithShape="1">
            <a:blip r:embed="rId5">
              <a:alphaModFix/>
            </a:blip>
            <a:srcRect/>
            <a:stretch/>
          </p:blipFill>
          <p:spPr>
            <a:xfrm>
              <a:off x="611046" y="690433"/>
              <a:ext cx="1068205" cy="1068205"/>
            </a:xfrm>
            <a:prstGeom prst="rect">
              <a:avLst/>
            </a:prstGeom>
            <a:noFill/>
            <a:ln>
              <a:noFill/>
            </a:ln>
          </p:spPr>
        </p:pic>
        <p:sp>
          <p:nvSpPr>
            <p:cNvPr id="95" name="Google Shape;95;p14"/>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96" name="Google Shape;96;p14"/>
          <p:cNvPicPr preferRelativeResize="0"/>
          <p:nvPr/>
        </p:nvPicPr>
        <p:blipFill rotWithShape="1">
          <a:blip r:embed="rId6">
            <a:alphaModFix amt="8000"/>
          </a:blip>
          <a:srcRect/>
          <a:stretch/>
        </p:blipFill>
        <p:spPr>
          <a:xfrm>
            <a:off x="5945095" y="1386326"/>
            <a:ext cx="6397811" cy="6397811"/>
          </a:xfrm>
          <a:prstGeom prst="rect">
            <a:avLst/>
          </a:prstGeom>
          <a:noFill/>
          <a:ln>
            <a:noFill/>
          </a:ln>
        </p:spPr>
      </p:pic>
      <p:pic>
        <p:nvPicPr>
          <p:cNvPr id="97" name="Google Shape;97;p14"/>
          <p:cNvPicPr preferRelativeResize="0"/>
          <p:nvPr/>
        </p:nvPicPr>
        <p:blipFill rotWithShape="1">
          <a:blip r:embed="rId7">
            <a:alphaModFix/>
          </a:blip>
          <a:srcRect b="14544"/>
          <a:stretch/>
        </p:blipFill>
        <p:spPr>
          <a:xfrm>
            <a:off x="7910914" y="2500874"/>
            <a:ext cx="9881591" cy="5677326"/>
          </a:xfrm>
          <a:prstGeom prst="rect">
            <a:avLst/>
          </a:prstGeom>
          <a:noFill/>
          <a:ln>
            <a:noFill/>
          </a:ln>
        </p:spPr>
      </p:pic>
      <p:sp>
        <p:nvSpPr>
          <p:cNvPr id="98" name="Google Shape;98;p14"/>
          <p:cNvSpPr txBox="1"/>
          <p:nvPr/>
        </p:nvSpPr>
        <p:spPr>
          <a:xfrm>
            <a:off x="1871007" y="1382600"/>
            <a:ext cx="14546100" cy="849463"/>
          </a:xfrm>
          <a:prstGeom prst="rect">
            <a:avLst/>
          </a:prstGeom>
          <a:noFill/>
          <a:ln>
            <a:noFill/>
          </a:ln>
        </p:spPr>
        <p:txBody>
          <a:bodyPr spcFirstLastPara="1" wrap="square" lIns="0" tIns="0" rIns="0" bIns="0" anchor="t" anchorCtr="0">
            <a:spAutoFit/>
          </a:bodyPr>
          <a:lstStyle/>
          <a:p>
            <a:pPr marL="0" marR="0" lvl="0" indent="0" algn="l" rtl="0">
              <a:lnSpc>
                <a:spcPct val="115002"/>
              </a:lnSpc>
              <a:spcBef>
                <a:spcPts val="0"/>
              </a:spcBef>
              <a:spcAft>
                <a:spcPts val="0"/>
              </a:spcAft>
              <a:buClr>
                <a:srgbClr val="000000"/>
              </a:buClr>
              <a:buSzPts val="5500"/>
              <a:buFont typeface="Arial"/>
              <a:buNone/>
            </a:pPr>
            <a:r>
              <a:rPr lang="en-US" sz="4800" b="1" dirty="0">
                <a:effectLst/>
                <a:latin typeface="Times New Roman" panose="02020603050405020304" pitchFamily="18" charset="0"/>
                <a:ea typeface="Calibri" panose="020F0502020204030204" pitchFamily="34" charset="0"/>
                <a:cs typeface="Times New Roman" panose="02020603050405020304" pitchFamily="18" charset="0"/>
              </a:rPr>
              <a:t>How can earth station</a:t>
            </a:r>
            <a:r>
              <a:rPr lang="th-TH" sz="4800" b="1" dirty="0">
                <a:effectLst/>
                <a:latin typeface="Times New Roman" panose="02020603050405020304" pitchFamily="18" charset="0"/>
                <a:ea typeface="Calibri" panose="020F0502020204030204" pitchFamily="34" charset="0"/>
                <a:cs typeface="Angsana New" panose="02020603050405020304" pitchFamily="18" charset="-34"/>
              </a:rPr>
              <a:t> </a:t>
            </a:r>
            <a:r>
              <a:rPr lang="en-US" sz="4800" b="1" dirty="0">
                <a:effectLst/>
                <a:latin typeface="Times New Roman" panose="02020603050405020304" pitchFamily="18" charset="0"/>
                <a:ea typeface="Calibri" panose="020F0502020204030204" pitchFamily="34" charset="0"/>
                <a:cs typeface="Times New Roman" panose="02020603050405020304" pitchFamily="18" charset="0"/>
              </a:rPr>
              <a:t>communicate with satellite?</a:t>
            </a:r>
            <a:endParaRPr sz="13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99" name="Google Shape;99;p14"/>
          <p:cNvSpPr txBox="1"/>
          <p:nvPr/>
        </p:nvSpPr>
        <p:spPr>
          <a:xfrm>
            <a:off x="902219" y="2975879"/>
            <a:ext cx="6528000" cy="4105739"/>
          </a:xfrm>
          <a:prstGeom prst="rect">
            <a:avLst/>
          </a:prstGeom>
          <a:noFill/>
          <a:ln>
            <a:noFill/>
          </a:ln>
        </p:spPr>
        <p:txBody>
          <a:bodyPr spcFirstLastPara="1" wrap="square" lIns="0" tIns="0" rIns="0" bIns="0" anchor="t" anchorCtr="0">
            <a:spAutoFit/>
          </a:bodyPr>
          <a:lstStyle/>
          <a:p>
            <a:pPr algn="just">
              <a:lnSpc>
                <a:spcPct val="115014"/>
              </a:lnSpc>
              <a:buSzPts val="2500"/>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Ground stations can communicate with satellites through electromagnetic waves</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It uses the radio frequency band between 0</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3GHz </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40 GHz and converts the data into electromagnetic waveforms and sends it through space to satellites</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 </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00" name="Google Shape;100;p14"/>
          <p:cNvGrpSpPr/>
          <p:nvPr/>
        </p:nvGrpSpPr>
        <p:grpSpPr>
          <a:xfrm>
            <a:off x="278127" y="145224"/>
            <a:ext cx="2211411" cy="1100720"/>
            <a:chOff x="0" y="0"/>
            <a:chExt cx="2948548" cy="1467626"/>
          </a:xfrm>
        </p:grpSpPr>
        <p:pic>
          <p:nvPicPr>
            <p:cNvPr id="101" name="Google Shape;101;p14"/>
            <p:cNvPicPr preferRelativeResize="0"/>
            <p:nvPr/>
          </p:nvPicPr>
          <p:blipFill rotWithShape="1">
            <a:blip r:embed="rId6">
              <a:alphaModFix/>
            </a:blip>
            <a:srcRect/>
            <a:stretch/>
          </p:blipFill>
          <p:spPr>
            <a:xfrm>
              <a:off x="1552942" y="72020"/>
              <a:ext cx="1395606" cy="1395606"/>
            </a:xfrm>
            <a:prstGeom prst="rect">
              <a:avLst/>
            </a:prstGeom>
            <a:noFill/>
            <a:ln>
              <a:noFill/>
            </a:ln>
          </p:spPr>
        </p:pic>
        <p:pic>
          <p:nvPicPr>
            <p:cNvPr id="102" name="Google Shape;102;p14"/>
            <p:cNvPicPr preferRelativeResize="0"/>
            <p:nvPr/>
          </p:nvPicPr>
          <p:blipFill rotWithShape="1">
            <a:blip r:embed="rId8">
              <a:alphaModFix/>
            </a:blip>
            <a:srcRect/>
            <a:stretch/>
          </p:blipFill>
          <p:spPr>
            <a:xfrm>
              <a:off x="0" y="0"/>
              <a:ext cx="1447446" cy="1467626"/>
            </a:xfrm>
            <a:prstGeom prst="rect">
              <a:avLst/>
            </a:prstGeom>
            <a:noFill/>
            <a:ln>
              <a:noFill/>
            </a:ln>
          </p:spPr>
        </p:pic>
      </p:grpSp>
      <p:pic>
        <p:nvPicPr>
          <p:cNvPr id="103" name="Google Shape;103;p14"/>
          <p:cNvPicPr preferRelativeResize="0"/>
          <p:nvPr/>
        </p:nvPicPr>
        <p:blipFill rotWithShape="1">
          <a:blip r:embed="rId9">
            <a:alphaModFix/>
          </a:blip>
          <a:srcRect/>
          <a:stretch/>
        </p:blipFill>
        <p:spPr>
          <a:xfrm>
            <a:off x="2729375" y="76897"/>
            <a:ext cx="2177106" cy="1237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08" name="Google Shape;108;p15"/>
          <p:cNvGrpSpPr/>
          <p:nvPr/>
        </p:nvGrpSpPr>
        <p:grpSpPr>
          <a:xfrm>
            <a:off x="0" y="8696073"/>
            <a:ext cx="18288000" cy="2143258"/>
            <a:chOff x="0" y="0"/>
            <a:chExt cx="24384000" cy="2857677"/>
          </a:xfrm>
        </p:grpSpPr>
        <p:sp>
          <p:nvSpPr>
            <p:cNvPr id="109" name="Google Shape;109;p15"/>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 name="Google Shape;110;p15"/>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111" name="Google Shape;111;p15"/>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112" name="Google Shape;112;p15"/>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113" name="Google Shape;113;p15"/>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sp>
        <p:nvSpPr>
          <p:cNvPr id="114" name="Google Shape;114;p15"/>
          <p:cNvSpPr txBox="1"/>
          <p:nvPr/>
        </p:nvSpPr>
        <p:spPr>
          <a:xfrm>
            <a:off x="3446698" y="1293838"/>
            <a:ext cx="11394600" cy="778675"/>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4400" b="1" dirty="0">
                <a:effectLst/>
                <a:latin typeface="Times New Roman" panose="02020603050405020304" pitchFamily="18" charset="0"/>
                <a:ea typeface="Calibri" panose="020F0502020204030204" pitchFamily="34" charset="0"/>
              </a:rPr>
              <a:t>Characteristics of data from satellite images</a:t>
            </a:r>
            <a:endParaRPr sz="11500" b="1" i="0" u="none" strike="noStrike" cap="none" dirty="0">
              <a:solidFill>
                <a:srgbClr val="000000"/>
              </a:solidFill>
              <a:latin typeface="Times New Roman"/>
              <a:ea typeface="Times New Roman"/>
              <a:cs typeface="Times New Roman"/>
              <a:sym typeface="Times New Roman"/>
            </a:endParaRPr>
          </a:p>
        </p:txBody>
      </p:sp>
      <p:sp>
        <p:nvSpPr>
          <p:cNvPr id="115" name="Google Shape;115;p15"/>
          <p:cNvSpPr txBox="1"/>
          <p:nvPr/>
        </p:nvSpPr>
        <p:spPr>
          <a:xfrm>
            <a:off x="1741798" y="2144566"/>
            <a:ext cx="14804400" cy="6806992"/>
          </a:xfrm>
          <a:prstGeom prst="rect">
            <a:avLst/>
          </a:prstGeom>
          <a:noFill/>
          <a:ln>
            <a:noFill/>
          </a:ln>
        </p:spPr>
        <p:txBody>
          <a:bodyPr spcFirstLastPara="1" wrap="square" lIns="0" tIns="0" rIns="0" bIns="0" anchor="t" anchorCtr="0">
            <a:spAutoFit/>
          </a:bodyPr>
          <a:lstStyle/>
          <a:p>
            <a:pPr algn="just">
              <a:lnSpc>
                <a:spcPct val="107000"/>
              </a:lnSpc>
              <a:spcAft>
                <a:spcPts val="800"/>
              </a:spcAft>
            </a:pPr>
            <a:r>
              <a:rPr lang="en-US" sz="2500" b="0" i="0" u="none" strike="noStrike" cap="none" dirty="0">
                <a:solidFill>
                  <a:srgbClr val="000000"/>
                </a:solidFill>
                <a:latin typeface="Times New Roman"/>
                <a:ea typeface="Times New Roman"/>
                <a:cs typeface="Times New Roman"/>
                <a:sym typeface="Times New Roman"/>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operation of the remote sensing instrument's scanning system is similar to that of today's digital cameras</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difference is that a digital camera stores an image consisting of multiple points of view from a single shot</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Meanwhile, the scanning system of the measuring instrument collects information about the environment into small image points called pixel</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Each pixel has a numerical value that is the average irradiance value or brightness value of the area within the pixel</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Then, the information from each pixel obtained is assembled into a complete image later</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area size of the pixel affects the details of the image</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As the area of the image spots decreases, the details of the image will increase</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561341" lvl="1" indent="-274318" algn="just">
              <a:lnSpc>
                <a:spcPct val="140000"/>
              </a:lnSpc>
              <a:buSzPts val="2500"/>
              <a:buFont typeface="Times New Roman"/>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Analog data is data that shows the intensity of radiation that is continuous throughout the study area, such as aerial photographs</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which has not yet been converted into a digital image</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561341" lvl="1" indent="-274318" algn="just">
              <a:lnSpc>
                <a:spcPct val="140000"/>
              </a:lnSpc>
              <a:buSzPts val="2500"/>
              <a:buFont typeface="Times New Roman"/>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Digital data is information showing the intensity of radiation, which is divided into smaller levels for storage called bits</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n bits of data are divided into 2n intensity levels</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However, general images are usually divided into 256 intensity levels</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called 8</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bit data</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16" name="Google Shape;116;p15"/>
          <p:cNvGrpSpPr/>
          <p:nvPr/>
        </p:nvGrpSpPr>
        <p:grpSpPr>
          <a:xfrm>
            <a:off x="278127" y="145224"/>
            <a:ext cx="2211411" cy="1100720"/>
            <a:chOff x="0" y="0"/>
            <a:chExt cx="2948548" cy="1467626"/>
          </a:xfrm>
        </p:grpSpPr>
        <p:pic>
          <p:nvPicPr>
            <p:cNvPr id="117" name="Google Shape;117;p15"/>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118" name="Google Shape;118;p15"/>
            <p:cNvPicPr preferRelativeResize="0"/>
            <p:nvPr/>
          </p:nvPicPr>
          <p:blipFill rotWithShape="1">
            <a:blip r:embed="rId6">
              <a:alphaModFix/>
            </a:blip>
            <a:srcRect/>
            <a:stretch/>
          </p:blipFill>
          <p:spPr>
            <a:xfrm>
              <a:off x="0" y="0"/>
              <a:ext cx="1447446" cy="1467626"/>
            </a:xfrm>
            <a:prstGeom prst="rect">
              <a:avLst/>
            </a:prstGeom>
            <a:noFill/>
            <a:ln>
              <a:noFill/>
            </a:ln>
          </p:spPr>
        </p:pic>
      </p:grpSp>
      <p:pic>
        <p:nvPicPr>
          <p:cNvPr id="119" name="Google Shape;119;p15"/>
          <p:cNvPicPr preferRelativeResize="0"/>
          <p:nvPr/>
        </p:nvPicPr>
        <p:blipFill rotWithShape="1">
          <a:blip r:embed="rId7">
            <a:alphaModFix/>
          </a:blip>
          <a:srcRect/>
          <a:stretch/>
        </p:blipFill>
        <p:spPr>
          <a:xfrm>
            <a:off x="2588725" y="76897"/>
            <a:ext cx="2177106" cy="1237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124" name="Google Shape;124;p16"/>
          <p:cNvGrpSpPr/>
          <p:nvPr/>
        </p:nvGrpSpPr>
        <p:grpSpPr>
          <a:xfrm>
            <a:off x="0" y="8696073"/>
            <a:ext cx="18288000" cy="2143258"/>
            <a:chOff x="0" y="0"/>
            <a:chExt cx="24384000" cy="2857677"/>
          </a:xfrm>
        </p:grpSpPr>
        <p:sp>
          <p:nvSpPr>
            <p:cNvPr id="125" name="Google Shape;125;p16"/>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 name="Google Shape;126;p16"/>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127" name="Google Shape;127;p16"/>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128" name="Google Shape;128;p16"/>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129" name="Google Shape;129;p16"/>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sp>
        <p:nvSpPr>
          <p:cNvPr id="130" name="Google Shape;130;p16"/>
          <p:cNvSpPr txBox="1"/>
          <p:nvPr/>
        </p:nvSpPr>
        <p:spPr>
          <a:xfrm>
            <a:off x="3446690" y="1089924"/>
            <a:ext cx="11394600" cy="778675"/>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4400" b="1" dirty="0">
                <a:effectLst/>
                <a:latin typeface="Times New Roman" panose="02020603050405020304" pitchFamily="18" charset="0"/>
                <a:ea typeface="Calibri" panose="020F0502020204030204" pitchFamily="34" charset="0"/>
              </a:rPr>
              <a:t>Characteristics of data from satellite images</a:t>
            </a:r>
            <a:endParaRPr sz="11500" b="1" i="0" u="none" strike="noStrike" cap="none" dirty="0">
              <a:solidFill>
                <a:srgbClr val="000000"/>
              </a:solidFill>
              <a:latin typeface="Times New Roman"/>
              <a:ea typeface="Times New Roman"/>
              <a:cs typeface="Times New Roman"/>
              <a:sym typeface="Times New Roman"/>
            </a:endParaRPr>
          </a:p>
        </p:txBody>
      </p:sp>
      <p:sp>
        <p:nvSpPr>
          <p:cNvPr id="131" name="Google Shape;131;p16"/>
          <p:cNvSpPr txBox="1"/>
          <p:nvPr/>
        </p:nvSpPr>
        <p:spPr>
          <a:xfrm>
            <a:off x="514344" y="2084658"/>
            <a:ext cx="9645000" cy="721736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Clr>
                <a:srgbClr val="000000"/>
              </a:buClr>
              <a:buSzPts val="2300"/>
              <a:buFont typeface="Arial"/>
              <a:buNone/>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Numerical data obtained from remote sensing is usually stored in two important formats</a:t>
            </a:r>
            <a:endParaRPr lang="en-US" sz="2600" dirty="0">
              <a:latin typeface="Times New Roman" panose="02020603050405020304" pitchFamily="18" charset="0"/>
              <a:ea typeface="Calibri" panose="020F0502020204030204" pitchFamily="34" charset="0"/>
              <a:cs typeface="Times New Roman" panose="02020603050405020304" pitchFamily="18" charset="0"/>
            </a:endParaRPr>
          </a:p>
          <a:p>
            <a:pPr marL="561341" lvl="1" indent="-261618" algn="just">
              <a:lnSpc>
                <a:spcPct val="140000"/>
              </a:lnSpc>
              <a:buSzPts val="2300"/>
              <a:buFont typeface="Times New Roman"/>
              <a:buChar char="•"/>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Digital images, such as most satellite images seen which will divide the storage space on the image into many small rectangular pieces called image cells </a:t>
            </a:r>
            <a:r>
              <a:rPr lang="th-TH" sz="2600" dirty="0">
                <a:effectLst/>
                <a:latin typeface="Times New Roman" panose="02020603050405020304" pitchFamily="18" charset="0"/>
                <a:ea typeface="Calibri" panose="020F0502020204030204" pitchFamily="34" charset="0"/>
                <a:cs typeface="Cordia New" panose="020B0304020202020204" pitchFamily="34" charset="-34"/>
              </a:rPr>
              <a:t>(</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pixels</a:t>
            </a:r>
            <a:r>
              <a:rPr lang="th-TH" sz="2600" dirty="0">
                <a:effectLst/>
                <a:latin typeface="Times New Roman" panose="02020603050405020304" pitchFamily="18" charset="0"/>
                <a:ea typeface="Calibri" panose="020F0502020204030204" pitchFamily="34" charset="0"/>
                <a:cs typeface="Cordia New" panose="020B0304020202020204" pitchFamily="34" charset="-34"/>
              </a:rPr>
              <a:t>)</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each piece It represents the area in each viewing frame on the earth's surface of the detector in the form of a digital file in </a:t>
            </a:r>
            <a:r>
              <a:rPr lang="th-TH" sz="2600" dirty="0">
                <a:effectLst/>
                <a:latin typeface="Times New Roman" panose="02020603050405020304" pitchFamily="18" charset="0"/>
                <a:ea typeface="Calibri" panose="020F0502020204030204" pitchFamily="34" charset="0"/>
                <a:cs typeface="Cordia New" panose="020B0304020202020204" pitchFamily="34" charset="-34"/>
              </a:rPr>
              <a:t>3</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D for computer processing</a:t>
            </a:r>
            <a:r>
              <a:rPr lang="th-TH" sz="26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L="299723" marR="0" lvl="1" algn="just" rtl="0">
              <a:lnSpc>
                <a:spcPct val="140000"/>
              </a:lnSpc>
              <a:spcBef>
                <a:spcPts val="0"/>
              </a:spcBef>
              <a:spcAft>
                <a:spcPts val="0"/>
              </a:spcAft>
              <a:buClr>
                <a:srgbClr val="000000"/>
              </a:buClr>
              <a:buSzPts val="2300"/>
            </a:pPr>
            <a:endParaRPr sz="2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just">
              <a:lnSpc>
                <a:spcPct val="140000"/>
              </a:lnSpc>
              <a:buSzPts val="2300"/>
            </a:pPr>
            <a:r>
              <a:rPr lang="en-US" sz="2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This latter case is often found in atmospheric RS remote</a:t>
            </a:r>
            <a:r>
              <a:rPr lang="th-TH" sz="2600" dirty="0">
                <a:effectLst/>
                <a:latin typeface="Times New Roman" panose="02020603050405020304" pitchFamily="18" charset="0"/>
                <a:ea typeface="Calibri" panose="020F0502020204030204" pitchFamily="34" charset="0"/>
                <a:cs typeface="Cordia New" panose="020B0304020202020204" pitchFamily="34" charset="-34"/>
              </a:rPr>
              <a:t>-</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sensing studies </a:t>
            </a:r>
            <a:r>
              <a:rPr lang="th-TH" sz="2600" dirty="0">
                <a:effectLst/>
                <a:latin typeface="Times New Roman" panose="02020603050405020304" pitchFamily="18" charset="0"/>
                <a:ea typeface="Calibri" panose="020F0502020204030204" pitchFamily="34" charset="0"/>
                <a:cs typeface="Cordia New" panose="020B0304020202020204" pitchFamily="34" charset="-34"/>
              </a:rPr>
              <a:t>(</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atmospheric RS</a:t>
            </a:r>
            <a:r>
              <a:rPr lang="th-TH" sz="2600" dirty="0">
                <a:effectLst/>
                <a:latin typeface="Times New Roman" panose="02020603050405020304" pitchFamily="18" charset="0"/>
                <a:ea typeface="Calibri" panose="020F0502020204030204" pitchFamily="34" charset="0"/>
                <a:cs typeface="Cordia New" panose="020B0304020202020204" pitchFamily="34" charset="-34"/>
              </a:rPr>
              <a:t>)</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where the stored numerical data is often compared with position and height of the position measured from the earth's surface Make it into a </a:t>
            </a:r>
            <a:r>
              <a:rPr lang="th-TH" sz="2600" dirty="0">
                <a:effectLst/>
                <a:latin typeface="Times New Roman" panose="02020603050405020304" pitchFamily="18" charset="0"/>
                <a:ea typeface="Calibri" panose="020F0502020204030204" pitchFamily="34" charset="0"/>
                <a:cs typeface="Cordia New" panose="020B0304020202020204" pitchFamily="34" charset="-34"/>
              </a:rPr>
              <a:t>3</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D data file for use in processing</a:t>
            </a:r>
            <a:r>
              <a:rPr lang="th-TH" sz="26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rtl="0">
              <a:lnSpc>
                <a:spcPct val="140000"/>
              </a:lnSpc>
              <a:spcBef>
                <a:spcPts val="0"/>
              </a:spcBef>
              <a:spcAft>
                <a:spcPts val="0"/>
              </a:spcAft>
              <a:buClr>
                <a:srgbClr val="000000"/>
              </a:buClr>
              <a:buSzPts val="2300"/>
              <a:buFont typeface="Arial"/>
              <a:buNone/>
            </a:pPr>
            <a:endParaRPr sz="2300" b="0" i="0" u="none" strike="noStrike" cap="none" dirty="0">
              <a:solidFill>
                <a:srgbClr val="000000"/>
              </a:solidFill>
              <a:latin typeface="Times New Roman"/>
              <a:ea typeface="Times New Roman"/>
              <a:cs typeface="Times New Roman"/>
              <a:sym typeface="Times New Roman"/>
            </a:endParaRPr>
          </a:p>
        </p:txBody>
      </p:sp>
      <p:pic>
        <p:nvPicPr>
          <p:cNvPr id="132" name="Google Shape;132;p16"/>
          <p:cNvPicPr preferRelativeResize="0"/>
          <p:nvPr/>
        </p:nvPicPr>
        <p:blipFill rotWithShape="1">
          <a:blip r:embed="rId6">
            <a:alphaModFix/>
          </a:blip>
          <a:srcRect l="10635" r="10642"/>
          <a:stretch/>
        </p:blipFill>
        <p:spPr>
          <a:xfrm>
            <a:off x="10323079" y="1994394"/>
            <a:ext cx="7673149" cy="5986419"/>
          </a:xfrm>
          <a:prstGeom prst="rect">
            <a:avLst/>
          </a:prstGeom>
          <a:noFill/>
          <a:ln>
            <a:noFill/>
          </a:ln>
        </p:spPr>
      </p:pic>
      <p:sp>
        <p:nvSpPr>
          <p:cNvPr id="133" name="Google Shape;133;p16"/>
          <p:cNvSpPr txBox="1"/>
          <p:nvPr/>
        </p:nvSpPr>
        <p:spPr>
          <a:xfrm>
            <a:off x="11319254" y="7870643"/>
            <a:ext cx="5680800" cy="103412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000"/>
              <a:buFont typeface="Arial"/>
              <a:buNone/>
            </a:pPr>
            <a:r>
              <a:rPr lang="en-US" sz="24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Characteristics of image storage</a:t>
            </a:r>
          </a:p>
          <a:p>
            <a:pPr marL="0" marR="0" lvl="0" indent="0" algn="ctr" rtl="0">
              <a:lnSpc>
                <a:spcPct val="140000"/>
              </a:lnSpc>
              <a:spcBef>
                <a:spcPts val="0"/>
              </a:spcBef>
              <a:spcAft>
                <a:spcPts val="0"/>
              </a:spcAft>
              <a:buClr>
                <a:srgbClr val="000000"/>
              </a:buClr>
              <a:buSzPts val="2000"/>
              <a:buFont typeface="Arial"/>
              <a:buNone/>
            </a:pPr>
            <a:r>
              <a:rPr lang="en-US" sz="24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Analog (continuous) and digital (intermittent)</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nvGrpSpPr>
          <p:cNvPr id="134" name="Google Shape;134;p16"/>
          <p:cNvGrpSpPr/>
          <p:nvPr/>
        </p:nvGrpSpPr>
        <p:grpSpPr>
          <a:xfrm>
            <a:off x="278127" y="145224"/>
            <a:ext cx="2211411" cy="1100720"/>
            <a:chOff x="0" y="0"/>
            <a:chExt cx="2948548" cy="1467626"/>
          </a:xfrm>
        </p:grpSpPr>
        <p:pic>
          <p:nvPicPr>
            <p:cNvPr id="135" name="Google Shape;135;p16"/>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136" name="Google Shape;136;p16"/>
            <p:cNvPicPr preferRelativeResize="0"/>
            <p:nvPr/>
          </p:nvPicPr>
          <p:blipFill rotWithShape="1">
            <a:blip r:embed="rId7">
              <a:alphaModFix/>
            </a:blip>
            <a:srcRect/>
            <a:stretch/>
          </p:blipFill>
          <p:spPr>
            <a:xfrm>
              <a:off x="0" y="0"/>
              <a:ext cx="1447446" cy="1467626"/>
            </a:xfrm>
            <a:prstGeom prst="rect">
              <a:avLst/>
            </a:prstGeom>
            <a:noFill/>
            <a:ln>
              <a:noFill/>
            </a:ln>
          </p:spPr>
        </p:pic>
      </p:grpSp>
      <p:pic>
        <p:nvPicPr>
          <p:cNvPr id="137" name="Google Shape;137;p16"/>
          <p:cNvPicPr preferRelativeResize="0"/>
          <p:nvPr/>
        </p:nvPicPr>
        <p:blipFill rotWithShape="1">
          <a:blip r:embed="rId8">
            <a:alphaModFix/>
          </a:blip>
          <a:srcRect/>
          <a:stretch/>
        </p:blipFill>
        <p:spPr>
          <a:xfrm>
            <a:off x="2588725" y="76897"/>
            <a:ext cx="2177106" cy="1237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pSp>
        <p:nvGrpSpPr>
          <p:cNvPr id="142" name="Google Shape;142;p17"/>
          <p:cNvGrpSpPr/>
          <p:nvPr/>
        </p:nvGrpSpPr>
        <p:grpSpPr>
          <a:xfrm>
            <a:off x="0" y="8696073"/>
            <a:ext cx="18288000" cy="2143258"/>
            <a:chOff x="0" y="0"/>
            <a:chExt cx="24384000" cy="2857677"/>
          </a:xfrm>
        </p:grpSpPr>
        <p:sp>
          <p:nvSpPr>
            <p:cNvPr id="143" name="Google Shape;143;p17"/>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4" name="Google Shape;144;p17"/>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145" name="Google Shape;145;p17"/>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146" name="Google Shape;146;p17"/>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grpSp>
        <p:nvGrpSpPr>
          <p:cNvPr id="147" name="Google Shape;147;p17"/>
          <p:cNvGrpSpPr/>
          <p:nvPr/>
        </p:nvGrpSpPr>
        <p:grpSpPr>
          <a:xfrm>
            <a:off x="190500" y="8886573"/>
            <a:ext cx="18288000" cy="2143258"/>
            <a:chOff x="0" y="0"/>
            <a:chExt cx="24384000" cy="2857677"/>
          </a:xfrm>
        </p:grpSpPr>
        <p:sp>
          <p:nvSpPr>
            <p:cNvPr id="148" name="Google Shape;148;p17"/>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 name="Google Shape;149;p17"/>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150" name="Google Shape;150;p17"/>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151" name="Google Shape;151;p17"/>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152" name="Google Shape;152;p17"/>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pic>
        <p:nvPicPr>
          <p:cNvPr id="153" name="Google Shape;153;p17"/>
          <p:cNvPicPr preferRelativeResize="0"/>
          <p:nvPr/>
        </p:nvPicPr>
        <p:blipFill rotWithShape="1">
          <a:blip r:embed="rId6">
            <a:alphaModFix/>
          </a:blip>
          <a:srcRect/>
          <a:stretch/>
        </p:blipFill>
        <p:spPr>
          <a:xfrm>
            <a:off x="10164290" y="2192817"/>
            <a:ext cx="7368419" cy="5702062"/>
          </a:xfrm>
          <a:prstGeom prst="rect">
            <a:avLst/>
          </a:prstGeom>
          <a:noFill/>
          <a:ln>
            <a:noFill/>
          </a:ln>
        </p:spPr>
      </p:pic>
      <p:sp>
        <p:nvSpPr>
          <p:cNvPr id="154" name="Google Shape;154;p17"/>
          <p:cNvSpPr txBox="1"/>
          <p:nvPr/>
        </p:nvSpPr>
        <p:spPr>
          <a:xfrm>
            <a:off x="2489538" y="1057275"/>
            <a:ext cx="12652305" cy="84946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499"/>
              <a:buFont typeface="Arial"/>
              <a:buNone/>
            </a:pPr>
            <a:r>
              <a:rPr lang="en-US" sz="4800" b="1" dirty="0">
                <a:effectLst/>
                <a:latin typeface="Times New Roman" panose="02020603050405020304" pitchFamily="18" charset="0"/>
                <a:ea typeface="Calibri" panose="020F0502020204030204" pitchFamily="34" charset="0"/>
              </a:rPr>
              <a:t>Characteristics of data from satellite images</a:t>
            </a:r>
            <a:endParaRPr sz="4000" b="1" i="0" u="none" strike="noStrike" cap="none" dirty="0">
              <a:solidFill>
                <a:srgbClr val="000000"/>
              </a:solidFill>
              <a:latin typeface="Arial"/>
              <a:ea typeface="Arial"/>
              <a:cs typeface="Arial"/>
              <a:sym typeface="Arial"/>
            </a:endParaRPr>
          </a:p>
        </p:txBody>
      </p:sp>
      <p:sp>
        <p:nvSpPr>
          <p:cNvPr id="155" name="Google Shape;155;p17"/>
          <p:cNvSpPr txBox="1"/>
          <p:nvPr/>
        </p:nvSpPr>
        <p:spPr>
          <a:xfrm>
            <a:off x="889410" y="3835321"/>
            <a:ext cx="9274879" cy="4211922"/>
          </a:xfrm>
          <a:prstGeom prst="rect">
            <a:avLst/>
          </a:prstGeom>
          <a:noFill/>
          <a:ln>
            <a:noFill/>
          </a:ln>
        </p:spPr>
        <p:txBody>
          <a:bodyPr spcFirstLastPara="1" wrap="square" lIns="0" tIns="0" rIns="0" bIns="0" anchor="t" anchorCtr="0">
            <a:spAutoFit/>
          </a:bodyPr>
          <a:lstStyle/>
          <a:p>
            <a:pPr algn="just">
              <a:lnSpc>
                <a:spcPct val="115000"/>
              </a:lnSpc>
              <a:buSzPts val="2600"/>
            </a:pPr>
            <a:r>
              <a:rPr lang="en-US" sz="32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Image data is assigned a specific location in the matrix in rows </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row,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and columns </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column,</a:t>
            </a:r>
            <a:r>
              <a:rPr lang="en-US" sz="3200" dirty="0">
                <a:latin typeface="Times New Roman" panose="02020603050405020304" pitchFamily="18" charset="0"/>
                <a:ea typeface="Calibri" panose="020F0502020204030204" pitchFamily="34" charset="0"/>
                <a:cs typeface="Cordia New" panose="020B0304020202020204" pitchFamily="34" charset="-34"/>
              </a:rPr>
              <a:t>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j</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The data in each location is a pixel, which is the smallest unit that makes up a two</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dimensional image</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Each point in row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and column j in the image has an associated brightness value </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BV</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This may be called the brightness value that is converted to this number</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Digital number </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DN</a:t>
            </a:r>
            <a:r>
              <a:rPr lang="th-TH" sz="32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rtl="0">
              <a:lnSpc>
                <a:spcPct val="115000"/>
              </a:lnSpc>
              <a:spcBef>
                <a:spcPts val="0"/>
              </a:spcBef>
              <a:spcAft>
                <a:spcPts val="0"/>
              </a:spcAft>
              <a:buClr>
                <a:srgbClr val="000000"/>
              </a:buClr>
              <a:buSzPts val="2600"/>
              <a:buFont typeface="Arial"/>
              <a:buNone/>
            </a:pPr>
            <a:endParaRPr sz="1400" b="0" i="0" u="none" strike="noStrike" cap="none" dirty="0">
              <a:solidFill>
                <a:srgbClr val="000000"/>
              </a:solidFill>
              <a:latin typeface="Arial"/>
              <a:ea typeface="Arial"/>
              <a:cs typeface="Arial"/>
              <a:sym typeface="Arial"/>
            </a:endParaRPr>
          </a:p>
        </p:txBody>
      </p:sp>
      <p:sp>
        <p:nvSpPr>
          <p:cNvPr id="156" name="Google Shape;156;p17"/>
          <p:cNvSpPr txBox="1"/>
          <p:nvPr/>
        </p:nvSpPr>
        <p:spPr>
          <a:xfrm>
            <a:off x="10622203" y="7913929"/>
            <a:ext cx="6452700" cy="950004"/>
          </a:xfrm>
          <a:prstGeom prst="rect">
            <a:avLst/>
          </a:prstGeom>
          <a:noFill/>
          <a:ln>
            <a:noFill/>
          </a:ln>
        </p:spPr>
        <p:txBody>
          <a:bodyPr spcFirstLastPara="1" wrap="square" lIns="0" tIns="0" rIns="0" bIns="0" anchor="t" anchorCtr="0">
            <a:spAutoFit/>
          </a:bodyPr>
          <a:lstStyle/>
          <a:p>
            <a:pPr marL="0" marR="0" lvl="0" indent="0" algn="ctr" rtl="0">
              <a:lnSpc>
                <a:spcPct val="115014"/>
              </a:lnSpc>
              <a:spcBef>
                <a:spcPts val="0"/>
              </a:spcBef>
              <a:spcAft>
                <a:spcPts val="0"/>
              </a:spcAft>
              <a:buClr>
                <a:srgbClr val="000000"/>
              </a:buClr>
              <a:buSzPts val="2684"/>
              <a:buFont typeface="Arial"/>
              <a:buNone/>
            </a:pPr>
            <a:r>
              <a:rPr lang="en-US" sz="2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Example of storing image data in a format8-bit numerical data (256 levels)</a:t>
            </a:r>
            <a:endParaRPr sz="2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nvGrpSpPr>
          <p:cNvPr id="157" name="Google Shape;157;p17"/>
          <p:cNvGrpSpPr/>
          <p:nvPr/>
        </p:nvGrpSpPr>
        <p:grpSpPr>
          <a:xfrm>
            <a:off x="278127" y="145224"/>
            <a:ext cx="2211411" cy="1100720"/>
            <a:chOff x="0" y="0"/>
            <a:chExt cx="2948548" cy="1467626"/>
          </a:xfrm>
        </p:grpSpPr>
        <p:pic>
          <p:nvPicPr>
            <p:cNvPr id="158" name="Google Shape;158;p17"/>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159" name="Google Shape;159;p17"/>
            <p:cNvPicPr preferRelativeResize="0"/>
            <p:nvPr/>
          </p:nvPicPr>
          <p:blipFill rotWithShape="1">
            <a:blip r:embed="rId7">
              <a:alphaModFix/>
            </a:blip>
            <a:srcRect/>
            <a:stretch/>
          </p:blipFill>
          <p:spPr>
            <a:xfrm>
              <a:off x="0" y="0"/>
              <a:ext cx="1447446" cy="1467626"/>
            </a:xfrm>
            <a:prstGeom prst="rect">
              <a:avLst/>
            </a:prstGeom>
            <a:noFill/>
            <a:ln>
              <a:noFill/>
            </a:ln>
          </p:spPr>
        </p:pic>
      </p:grpSp>
      <p:pic>
        <p:nvPicPr>
          <p:cNvPr id="160" name="Google Shape;160;p17"/>
          <p:cNvPicPr preferRelativeResize="0"/>
          <p:nvPr/>
        </p:nvPicPr>
        <p:blipFill rotWithShape="1">
          <a:blip r:embed="rId8">
            <a:alphaModFix/>
          </a:blip>
          <a:srcRect/>
          <a:stretch/>
        </p:blipFill>
        <p:spPr>
          <a:xfrm>
            <a:off x="2588725" y="76897"/>
            <a:ext cx="2177106" cy="123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18"/>
          <p:cNvPicPr preferRelativeResize="0"/>
          <p:nvPr/>
        </p:nvPicPr>
        <p:blipFill rotWithShape="1">
          <a:blip r:embed="rId3">
            <a:alphaModFix/>
          </a:blip>
          <a:srcRect/>
          <a:stretch/>
        </p:blipFill>
        <p:spPr>
          <a:xfrm>
            <a:off x="1044588" y="1701999"/>
            <a:ext cx="16198817" cy="7503348"/>
          </a:xfrm>
          <a:prstGeom prst="rect">
            <a:avLst/>
          </a:prstGeom>
          <a:noFill/>
          <a:ln>
            <a:noFill/>
          </a:ln>
        </p:spPr>
      </p:pic>
      <p:grpSp>
        <p:nvGrpSpPr>
          <p:cNvPr id="166" name="Google Shape;166;p18"/>
          <p:cNvGrpSpPr/>
          <p:nvPr/>
        </p:nvGrpSpPr>
        <p:grpSpPr>
          <a:xfrm>
            <a:off x="0" y="8696073"/>
            <a:ext cx="18288000" cy="2143258"/>
            <a:chOff x="0" y="0"/>
            <a:chExt cx="24384000" cy="2857677"/>
          </a:xfrm>
        </p:grpSpPr>
        <p:sp>
          <p:nvSpPr>
            <p:cNvPr id="167" name="Google Shape;167;p18"/>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8" name="Google Shape;168;p18"/>
            <p:cNvPicPr preferRelativeResize="0"/>
            <p:nvPr/>
          </p:nvPicPr>
          <p:blipFill rotWithShape="1">
            <a:blip r:embed="rId4">
              <a:alphaModFix/>
            </a:blip>
            <a:srcRect/>
            <a:stretch/>
          </p:blipFill>
          <p:spPr>
            <a:xfrm>
              <a:off x="17621273" y="0"/>
              <a:ext cx="6436207" cy="2857677"/>
            </a:xfrm>
            <a:prstGeom prst="rect">
              <a:avLst/>
            </a:prstGeom>
            <a:noFill/>
            <a:ln>
              <a:noFill/>
            </a:ln>
          </p:spPr>
        </p:pic>
        <p:pic>
          <p:nvPicPr>
            <p:cNvPr id="169" name="Google Shape;169;p18"/>
            <p:cNvPicPr preferRelativeResize="0"/>
            <p:nvPr/>
          </p:nvPicPr>
          <p:blipFill rotWithShape="1">
            <a:blip r:embed="rId5">
              <a:alphaModFix/>
            </a:blip>
            <a:srcRect/>
            <a:stretch/>
          </p:blipFill>
          <p:spPr>
            <a:xfrm>
              <a:off x="611046" y="690433"/>
              <a:ext cx="1068205" cy="1068205"/>
            </a:xfrm>
            <a:prstGeom prst="rect">
              <a:avLst/>
            </a:prstGeom>
            <a:noFill/>
            <a:ln>
              <a:noFill/>
            </a:ln>
          </p:spPr>
        </p:pic>
        <p:sp>
          <p:nvSpPr>
            <p:cNvPr id="170" name="Google Shape;170;p18"/>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sp>
        <p:nvSpPr>
          <p:cNvPr id="171" name="Google Shape;171;p18"/>
          <p:cNvSpPr txBox="1"/>
          <p:nvPr/>
        </p:nvSpPr>
        <p:spPr>
          <a:xfrm>
            <a:off x="3446842" y="975949"/>
            <a:ext cx="11394300" cy="778675"/>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4400" b="1" dirty="0">
                <a:effectLst/>
                <a:latin typeface="Times New Roman" panose="02020603050405020304" pitchFamily="18" charset="0"/>
                <a:ea typeface="Calibri" panose="020F0502020204030204" pitchFamily="34" charset="0"/>
              </a:rPr>
              <a:t>Characteristics of data from satellite images</a:t>
            </a:r>
            <a:endParaRPr sz="11500" b="1" i="0" u="none" strike="noStrike" cap="none" dirty="0">
              <a:solidFill>
                <a:srgbClr val="000000"/>
              </a:solidFill>
              <a:latin typeface="Times New Roman"/>
              <a:ea typeface="Times New Roman"/>
              <a:cs typeface="Times New Roman"/>
              <a:sym typeface="Times New Roman"/>
            </a:endParaRPr>
          </a:p>
        </p:txBody>
      </p:sp>
      <p:grpSp>
        <p:nvGrpSpPr>
          <p:cNvPr id="172" name="Google Shape;172;p18"/>
          <p:cNvGrpSpPr/>
          <p:nvPr/>
        </p:nvGrpSpPr>
        <p:grpSpPr>
          <a:xfrm>
            <a:off x="278127" y="145224"/>
            <a:ext cx="2211411" cy="1100720"/>
            <a:chOff x="0" y="0"/>
            <a:chExt cx="2948548" cy="1467626"/>
          </a:xfrm>
        </p:grpSpPr>
        <p:pic>
          <p:nvPicPr>
            <p:cNvPr id="173" name="Google Shape;173;p18"/>
            <p:cNvPicPr preferRelativeResize="0"/>
            <p:nvPr/>
          </p:nvPicPr>
          <p:blipFill rotWithShape="1">
            <a:blip r:embed="rId6">
              <a:alphaModFix/>
            </a:blip>
            <a:srcRect/>
            <a:stretch/>
          </p:blipFill>
          <p:spPr>
            <a:xfrm>
              <a:off x="1552942" y="72020"/>
              <a:ext cx="1395606" cy="1395606"/>
            </a:xfrm>
            <a:prstGeom prst="rect">
              <a:avLst/>
            </a:prstGeom>
            <a:noFill/>
            <a:ln>
              <a:noFill/>
            </a:ln>
          </p:spPr>
        </p:pic>
        <p:pic>
          <p:nvPicPr>
            <p:cNvPr id="174" name="Google Shape;174;p18"/>
            <p:cNvPicPr preferRelativeResize="0"/>
            <p:nvPr/>
          </p:nvPicPr>
          <p:blipFill rotWithShape="1">
            <a:blip r:embed="rId7">
              <a:alphaModFix/>
            </a:blip>
            <a:srcRect/>
            <a:stretch/>
          </p:blipFill>
          <p:spPr>
            <a:xfrm>
              <a:off x="0" y="0"/>
              <a:ext cx="1447446" cy="1467626"/>
            </a:xfrm>
            <a:prstGeom prst="rect">
              <a:avLst/>
            </a:prstGeom>
            <a:noFill/>
            <a:ln>
              <a:noFill/>
            </a:ln>
          </p:spPr>
        </p:pic>
      </p:grpSp>
      <p:pic>
        <p:nvPicPr>
          <p:cNvPr id="175" name="Google Shape;175;p18"/>
          <p:cNvPicPr preferRelativeResize="0"/>
          <p:nvPr/>
        </p:nvPicPr>
        <p:blipFill rotWithShape="1">
          <a:blip r:embed="rId8">
            <a:alphaModFix/>
          </a:blip>
          <a:srcRect/>
          <a:stretch/>
        </p:blipFill>
        <p:spPr>
          <a:xfrm>
            <a:off x="2588725" y="76897"/>
            <a:ext cx="2177106" cy="1237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pSp>
        <p:nvGrpSpPr>
          <p:cNvPr id="180" name="Google Shape;180;p19"/>
          <p:cNvGrpSpPr/>
          <p:nvPr/>
        </p:nvGrpSpPr>
        <p:grpSpPr>
          <a:xfrm>
            <a:off x="0" y="8696073"/>
            <a:ext cx="18288000" cy="2143258"/>
            <a:chOff x="0" y="0"/>
            <a:chExt cx="24384000" cy="2857677"/>
          </a:xfrm>
        </p:grpSpPr>
        <p:sp>
          <p:nvSpPr>
            <p:cNvPr id="181" name="Google Shape;181;p19"/>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2" name="Google Shape;182;p19"/>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183" name="Google Shape;183;p19"/>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184" name="Google Shape;184;p19"/>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185" name="Google Shape;185;p19"/>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sp>
        <p:nvSpPr>
          <p:cNvPr id="186" name="Google Shape;186;p19"/>
          <p:cNvSpPr txBox="1"/>
          <p:nvPr/>
        </p:nvSpPr>
        <p:spPr>
          <a:xfrm>
            <a:off x="3446740" y="1096499"/>
            <a:ext cx="11394600" cy="778675"/>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4400" b="1" dirty="0">
                <a:effectLst/>
                <a:latin typeface="Times New Roman" panose="02020603050405020304" pitchFamily="18" charset="0"/>
                <a:ea typeface="Calibri" panose="020F0502020204030204" pitchFamily="34" charset="0"/>
              </a:rPr>
              <a:t>Characteristics of data from satellite images</a:t>
            </a:r>
            <a:endParaRPr sz="11500" b="1" i="0" u="none" strike="noStrike" cap="none" dirty="0">
              <a:solidFill>
                <a:srgbClr val="000000"/>
              </a:solidFill>
              <a:latin typeface="Times New Roman"/>
              <a:ea typeface="Times New Roman"/>
              <a:cs typeface="Times New Roman"/>
              <a:sym typeface="Times New Roman"/>
            </a:endParaRPr>
          </a:p>
        </p:txBody>
      </p:sp>
      <p:sp>
        <p:nvSpPr>
          <p:cNvPr id="187" name="Google Shape;187;p19"/>
          <p:cNvSpPr txBox="1"/>
          <p:nvPr/>
        </p:nvSpPr>
        <p:spPr>
          <a:xfrm>
            <a:off x="976393" y="2104423"/>
            <a:ext cx="16474699" cy="6781087"/>
          </a:xfrm>
          <a:prstGeom prst="rect">
            <a:avLst/>
          </a:prstGeom>
          <a:noFill/>
          <a:ln>
            <a:noFill/>
          </a:ln>
        </p:spPr>
        <p:txBody>
          <a:bodyPr spcFirstLastPara="1" wrap="square" lIns="0" tIns="0" rIns="0" bIns="0" anchor="t" anchorCtr="0">
            <a:spAutoFit/>
          </a:bodyPr>
          <a:lstStyle/>
          <a:p>
            <a:pPr marL="561341" lvl="1" indent="-248918">
              <a:lnSpc>
                <a:spcPct val="153000"/>
              </a:lnSpc>
              <a:buSzPts val="2100"/>
              <a:buFont typeface="Times New Roman"/>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Spectral resolution refers to the specific wavelength range in the electromagnetic spectrum that a measuring instrument can record, such as band </a:t>
            </a:r>
            <a:r>
              <a:rPr lang="th-TH" sz="2400" dirty="0">
                <a:effectLst/>
                <a:latin typeface="Times New Roman" panose="02020603050405020304" pitchFamily="18" charset="0"/>
                <a:ea typeface="Calibri" panose="020F0502020204030204" pitchFamily="34" charset="0"/>
                <a:cs typeface="Cordia New" panose="020B0304020202020204" pitchFamily="34" charset="-34"/>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of the Landsat satellite measuring instrument and Thematic Mapper (TM) systems. It records energy between the wavelengths of </a:t>
            </a:r>
            <a:r>
              <a:rPr lang="th-TH" sz="2400" dirty="0">
                <a:effectLst/>
                <a:latin typeface="Times New Roman" panose="02020603050405020304" pitchFamily="18" charset="0"/>
                <a:ea typeface="Calibri" panose="020F0502020204030204" pitchFamily="34" charset="0"/>
                <a:cs typeface="Cordia New" panose="020B0304020202020204" pitchFamily="34" charset="-34"/>
              </a:rPr>
              <a:t>0.45-0.52</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microns in the visible spectrum of the spectrum.</a:t>
            </a:r>
          </a:p>
          <a:p>
            <a:pPr marL="561341" lvl="1" indent="-248918">
              <a:lnSpc>
                <a:spcPct val="153000"/>
              </a:lnSpc>
              <a:buSzPts val="2100"/>
              <a:buFont typeface="Times New Roman"/>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Spatial resolution refers to the size of the smallest object that can be clearly separated by a measuring device or the ability to display the ground area in each image point. Higher spatial resolutions have smaller numbers. For example, a spatial resolution of </a:t>
            </a:r>
            <a:r>
              <a:rPr lang="th-TH" sz="2400" dirty="0">
                <a:effectLst/>
                <a:latin typeface="Times New Roman" panose="02020603050405020304" pitchFamily="18" charset="0"/>
                <a:ea typeface="Calibri" panose="020F0502020204030204" pitchFamily="34" charset="0"/>
                <a:cs typeface="Cordia New" panose="020B0304020202020204" pitchFamily="34" charset="-34"/>
              </a:rPr>
              <a:t>79</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meters is coarser than a spatial resolution of </a:t>
            </a:r>
            <a:r>
              <a:rPr lang="th-TH" sz="2400" dirty="0">
                <a:effectLst/>
                <a:latin typeface="Times New Roman" panose="02020603050405020304" pitchFamily="18" charset="0"/>
                <a:ea typeface="Calibri" panose="020F0502020204030204" pitchFamily="34" charset="0"/>
                <a:cs typeface="Cordia New" panose="020B0304020202020204" pitchFamily="34" charset="-34"/>
              </a:rPr>
              <a:t>10</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meters. Spatial resolution is related to the scale of the image.</a:t>
            </a:r>
          </a:p>
          <a:p>
            <a:pPr marL="561341" lvl="1" indent="-248918">
              <a:lnSpc>
                <a:spcPct val="153000"/>
              </a:lnSpc>
              <a:buSzPts val="2100"/>
              <a:buFont typeface="Times New Roman"/>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Radiometric resolution refers to the number of possible data file values in each wavelength. Radiological resolution is indicated by the number of bits, which are the energy values, that are divided into parts of a recording, for example in </a:t>
            </a:r>
            <a:r>
              <a:rPr lang="th-TH" sz="2400" dirty="0">
                <a:effectLst/>
                <a:latin typeface="Times New Roman" panose="02020603050405020304" pitchFamily="18" charset="0"/>
                <a:ea typeface="Calibri" panose="020F0502020204030204" pitchFamily="34" charset="0"/>
                <a:cs typeface="Cordia New" panose="020B0304020202020204" pitchFamily="34" charset="-34"/>
              </a:rPr>
              <a:t>8-</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bit data, the data file ranges from </a:t>
            </a:r>
            <a:r>
              <a:rPr lang="th-TH" sz="2400" dirty="0">
                <a:effectLst/>
                <a:latin typeface="Times New Roman" panose="02020603050405020304" pitchFamily="18" charset="0"/>
                <a:ea typeface="Calibri" panose="020F0502020204030204" pitchFamily="34" charset="0"/>
                <a:cs typeface="Cordia New" panose="020B0304020202020204" pitchFamily="34" charset="-34"/>
              </a:rPr>
              <a:t>0</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to </a:t>
            </a:r>
            <a:r>
              <a:rPr lang="th-TH" sz="2400" dirty="0">
                <a:effectLst/>
                <a:latin typeface="Times New Roman" panose="02020603050405020304" pitchFamily="18" charset="0"/>
                <a:ea typeface="Calibri" panose="020F0502020204030204" pitchFamily="34" charset="0"/>
                <a:cs typeface="Cordia New" panose="020B0304020202020204" pitchFamily="34" charset="-34"/>
              </a:rPr>
              <a:t>255.</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561341" lvl="1" indent="-248918">
              <a:lnSpc>
                <a:spcPct val="153000"/>
              </a:lnSpc>
              <a:buSzPts val="2100"/>
              <a:buFont typeface="Times New Roman"/>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Temporal resolution refers to the repeatability of a measuring instrument. Record images in the same area. For example, Landsat satellites can repeat images of the same area around the world every </a:t>
            </a:r>
            <a:r>
              <a:rPr lang="th-TH" sz="2400" dirty="0">
                <a:effectLst/>
                <a:latin typeface="Times New Roman" panose="02020603050405020304" pitchFamily="18" charset="0"/>
                <a:ea typeface="Calibri" panose="020F0502020204030204" pitchFamily="34" charset="0"/>
                <a:cs typeface="Cordia New" panose="020B0304020202020204" pitchFamily="34" charset="-34"/>
              </a:rPr>
              <a:t>16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days, while SPOT satellites can repeat images of the same area every </a:t>
            </a:r>
            <a:r>
              <a:rPr lang="th-TH" sz="2400" dirty="0">
                <a:effectLst/>
                <a:latin typeface="Times New Roman" panose="02020603050405020304" pitchFamily="18" charset="0"/>
                <a:ea typeface="Calibri" panose="020F0502020204030204" pitchFamily="34" charset="0"/>
                <a:cs typeface="Cordia New" panose="020B0304020202020204" pitchFamily="34" charset="-34"/>
              </a:rPr>
              <a:t>26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days</a:t>
            </a:r>
          </a:p>
        </p:txBody>
      </p:sp>
      <p:grpSp>
        <p:nvGrpSpPr>
          <p:cNvPr id="188" name="Google Shape;188;p19"/>
          <p:cNvGrpSpPr/>
          <p:nvPr/>
        </p:nvGrpSpPr>
        <p:grpSpPr>
          <a:xfrm>
            <a:off x="278127" y="145224"/>
            <a:ext cx="2211411" cy="1100720"/>
            <a:chOff x="0" y="0"/>
            <a:chExt cx="2948548" cy="1467626"/>
          </a:xfrm>
        </p:grpSpPr>
        <p:pic>
          <p:nvPicPr>
            <p:cNvPr id="189" name="Google Shape;189;p19"/>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190" name="Google Shape;190;p19"/>
            <p:cNvPicPr preferRelativeResize="0"/>
            <p:nvPr/>
          </p:nvPicPr>
          <p:blipFill rotWithShape="1">
            <a:blip r:embed="rId6">
              <a:alphaModFix/>
            </a:blip>
            <a:srcRect/>
            <a:stretch/>
          </p:blipFill>
          <p:spPr>
            <a:xfrm>
              <a:off x="0" y="0"/>
              <a:ext cx="1447446" cy="1467626"/>
            </a:xfrm>
            <a:prstGeom prst="rect">
              <a:avLst/>
            </a:prstGeom>
            <a:noFill/>
            <a:ln>
              <a:noFill/>
            </a:ln>
          </p:spPr>
        </p:pic>
      </p:grpSp>
      <p:pic>
        <p:nvPicPr>
          <p:cNvPr id="191" name="Google Shape;191;p19"/>
          <p:cNvPicPr preferRelativeResize="0"/>
          <p:nvPr/>
        </p:nvPicPr>
        <p:blipFill rotWithShape="1">
          <a:blip r:embed="rId7">
            <a:alphaModFix/>
          </a:blip>
          <a:srcRect/>
          <a:stretch/>
        </p:blipFill>
        <p:spPr>
          <a:xfrm>
            <a:off x="2588725" y="76897"/>
            <a:ext cx="2177106" cy="1237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196" name="Google Shape;196;p20"/>
          <p:cNvGrpSpPr/>
          <p:nvPr/>
        </p:nvGrpSpPr>
        <p:grpSpPr>
          <a:xfrm>
            <a:off x="0" y="8696073"/>
            <a:ext cx="18288000" cy="2143258"/>
            <a:chOff x="0" y="0"/>
            <a:chExt cx="24384000" cy="2857677"/>
          </a:xfrm>
        </p:grpSpPr>
        <p:sp>
          <p:nvSpPr>
            <p:cNvPr id="197" name="Google Shape;197;p20"/>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8" name="Google Shape;198;p20"/>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199" name="Google Shape;199;p20"/>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200" name="Google Shape;200;p20"/>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201" name="Google Shape;201;p20"/>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pic>
        <p:nvPicPr>
          <p:cNvPr id="202" name="Google Shape;202;p20"/>
          <p:cNvPicPr preferRelativeResize="0"/>
          <p:nvPr/>
        </p:nvPicPr>
        <p:blipFill rotWithShape="1">
          <a:blip r:embed="rId6">
            <a:alphaModFix/>
          </a:blip>
          <a:srcRect/>
          <a:stretch/>
        </p:blipFill>
        <p:spPr>
          <a:xfrm>
            <a:off x="6416174" y="6783794"/>
            <a:ext cx="6554891" cy="2134590"/>
          </a:xfrm>
          <a:prstGeom prst="rect">
            <a:avLst/>
          </a:prstGeom>
          <a:noFill/>
          <a:ln>
            <a:noFill/>
          </a:ln>
        </p:spPr>
      </p:pic>
      <p:pic>
        <p:nvPicPr>
          <p:cNvPr id="203" name="Google Shape;203;p20"/>
          <p:cNvPicPr preferRelativeResize="0"/>
          <p:nvPr/>
        </p:nvPicPr>
        <p:blipFill rotWithShape="1">
          <a:blip r:embed="rId7">
            <a:alphaModFix/>
          </a:blip>
          <a:srcRect/>
          <a:stretch/>
        </p:blipFill>
        <p:spPr>
          <a:xfrm>
            <a:off x="12813985" y="2059532"/>
            <a:ext cx="5366180" cy="5223082"/>
          </a:xfrm>
          <a:prstGeom prst="rect">
            <a:avLst/>
          </a:prstGeom>
          <a:noFill/>
          <a:ln>
            <a:noFill/>
          </a:ln>
        </p:spPr>
      </p:pic>
      <p:sp>
        <p:nvSpPr>
          <p:cNvPr id="204" name="Google Shape;204;p20"/>
          <p:cNvSpPr txBox="1"/>
          <p:nvPr/>
        </p:nvSpPr>
        <p:spPr>
          <a:xfrm>
            <a:off x="2361451" y="1057275"/>
            <a:ext cx="13565100" cy="84946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4800" b="1" dirty="0">
                <a:effectLst/>
                <a:latin typeface="Times New Roman" panose="02020603050405020304" pitchFamily="18" charset="0"/>
                <a:ea typeface="Calibri" panose="020F0502020204030204" pitchFamily="34" charset="0"/>
              </a:rPr>
              <a:t>Analyzing satellite images using index</a:t>
            </a:r>
            <a:endParaRPr sz="13800" b="1" i="0" u="none" strike="noStrike" cap="none" dirty="0">
              <a:solidFill>
                <a:srgbClr val="000000"/>
              </a:solidFill>
              <a:latin typeface="Times New Roman"/>
              <a:ea typeface="Times New Roman"/>
              <a:cs typeface="Times New Roman"/>
              <a:sym typeface="Times New Roman"/>
            </a:endParaRPr>
          </a:p>
        </p:txBody>
      </p:sp>
      <p:sp>
        <p:nvSpPr>
          <p:cNvPr id="205" name="Google Shape;205;p20"/>
          <p:cNvSpPr txBox="1"/>
          <p:nvPr/>
        </p:nvSpPr>
        <p:spPr>
          <a:xfrm>
            <a:off x="951387" y="2568761"/>
            <a:ext cx="11516400" cy="4918013"/>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Near Infrared (NIR) wavelength range is </a:t>
            </a:r>
            <a:r>
              <a:rPr lang="th-TH" sz="2800" dirty="0">
                <a:effectLst/>
                <a:latin typeface="Times New Roman" panose="02020603050405020304" pitchFamily="18" charset="0"/>
                <a:ea typeface="Calibri" panose="020F0502020204030204" pitchFamily="34" charset="0"/>
                <a:cs typeface="Times New Roman" panose="02020603050405020304" pitchFamily="18" charset="0"/>
              </a:rPr>
              <a:t>0.76 -0.90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micrometers and the benefits of NIR are the study of plants and the separation of soil and water.</a:t>
            </a:r>
          </a:p>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The red light wave range (Red) refers to the wavelength range of 0.60 – 0.70 micrometers.</a:t>
            </a:r>
          </a:p>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NDVI (Normalized Difference Vegetation Index) or Vegetation Difference Index means the ratio between the difference in the amount of energy reflection in the near infrared (NIR) wavelength and the amount of energy reflection in the red light wavelength to the sum of the amount of Reflects energy in the near infrared (NIR) wave range and the amount of energy reflected in the red light wave range.</a:t>
            </a:r>
          </a:p>
        </p:txBody>
      </p:sp>
      <p:grpSp>
        <p:nvGrpSpPr>
          <p:cNvPr id="208" name="Google Shape;208;p20"/>
          <p:cNvGrpSpPr/>
          <p:nvPr/>
        </p:nvGrpSpPr>
        <p:grpSpPr>
          <a:xfrm>
            <a:off x="278127" y="145224"/>
            <a:ext cx="2211411" cy="1100720"/>
            <a:chOff x="0" y="0"/>
            <a:chExt cx="2948548" cy="1467626"/>
          </a:xfrm>
        </p:grpSpPr>
        <p:pic>
          <p:nvPicPr>
            <p:cNvPr id="209" name="Google Shape;209;p20"/>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210" name="Google Shape;210;p20"/>
            <p:cNvPicPr preferRelativeResize="0"/>
            <p:nvPr/>
          </p:nvPicPr>
          <p:blipFill rotWithShape="1">
            <a:blip r:embed="rId8">
              <a:alphaModFix/>
            </a:blip>
            <a:srcRect/>
            <a:stretch/>
          </p:blipFill>
          <p:spPr>
            <a:xfrm>
              <a:off x="0" y="0"/>
              <a:ext cx="1447446" cy="1467626"/>
            </a:xfrm>
            <a:prstGeom prst="rect">
              <a:avLst/>
            </a:prstGeom>
            <a:noFill/>
            <a:ln>
              <a:noFill/>
            </a:ln>
          </p:spPr>
        </p:pic>
      </p:grpSp>
      <p:pic>
        <p:nvPicPr>
          <p:cNvPr id="211" name="Google Shape;211;p20"/>
          <p:cNvPicPr preferRelativeResize="0"/>
          <p:nvPr/>
        </p:nvPicPr>
        <p:blipFill rotWithShape="1">
          <a:blip r:embed="rId9">
            <a:alphaModFix/>
          </a:blip>
          <a:srcRect/>
          <a:stretch/>
        </p:blipFill>
        <p:spPr>
          <a:xfrm>
            <a:off x="2588725" y="76897"/>
            <a:ext cx="2177106" cy="1237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21"/>
          <p:cNvGrpSpPr/>
          <p:nvPr/>
        </p:nvGrpSpPr>
        <p:grpSpPr>
          <a:xfrm>
            <a:off x="0" y="8696073"/>
            <a:ext cx="18288000" cy="2143258"/>
            <a:chOff x="0" y="0"/>
            <a:chExt cx="24384000" cy="2857677"/>
          </a:xfrm>
        </p:grpSpPr>
        <p:sp>
          <p:nvSpPr>
            <p:cNvPr id="217" name="Google Shape;217;p21"/>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8" name="Google Shape;218;p21"/>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219" name="Google Shape;219;p21"/>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220" name="Google Shape;220;p21"/>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221" name="Google Shape;221;p21"/>
          <p:cNvPicPr preferRelativeResize="0"/>
          <p:nvPr/>
        </p:nvPicPr>
        <p:blipFill rotWithShape="1">
          <a:blip r:embed="rId5">
            <a:alphaModFix/>
          </a:blip>
          <a:srcRect/>
          <a:stretch/>
        </p:blipFill>
        <p:spPr>
          <a:xfrm>
            <a:off x="2992619" y="0"/>
            <a:ext cx="13534340" cy="8805282"/>
          </a:xfrm>
          <a:prstGeom prst="rect">
            <a:avLst/>
          </a:prstGeom>
          <a:noFill/>
          <a:ln>
            <a:noFill/>
          </a:ln>
        </p:spPr>
      </p:pic>
      <p:pic>
        <p:nvPicPr>
          <p:cNvPr id="222" name="Google Shape;222;p21"/>
          <p:cNvPicPr preferRelativeResize="0"/>
          <p:nvPr/>
        </p:nvPicPr>
        <p:blipFill rotWithShape="1">
          <a:blip r:embed="rId6">
            <a:alphaModFix/>
          </a:blip>
          <a:srcRect/>
          <a:stretch/>
        </p:blipFill>
        <p:spPr>
          <a:xfrm>
            <a:off x="-124450" y="4688198"/>
            <a:ext cx="4299200" cy="42992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1160</Words>
  <Application>Microsoft Office PowerPoint</Application>
  <PresentationFormat>Custom</PresentationFormat>
  <Paragraphs>51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Rounded MT Bold</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DEW</dc:creator>
  <cp:lastModifiedBy>Tunyavee Saokomket</cp:lastModifiedBy>
  <cp:revision>5</cp:revision>
  <dcterms:modified xsi:type="dcterms:W3CDTF">2024-06-07T07:48:43Z</dcterms:modified>
</cp:coreProperties>
</file>